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58" r:id="rId4"/>
    <p:sldId id="257" r:id="rId5"/>
    <p:sldId id="260" r:id="rId6"/>
    <p:sldId id="261" r:id="rId7"/>
    <p:sldId id="262" r:id="rId8"/>
    <p:sldId id="264" r:id="rId9"/>
    <p:sldId id="263" r:id="rId10"/>
    <p:sldId id="266" r:id="rId11"/>
    <p:sldId id="267" r:id="rId12"/>
    <p:sldId id="268" r:id="rId13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72" y="3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BB5A780-9F0E-4BAF-BB0C-2136BB481C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0C2DE1F2-F2AC-4D44-8B29-64CC69A2CE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3C742630-822D-4A96-B1E5-479AE650A5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994EC-73E7-4564-B8B0-891A90A6E900}" type="datetimeFigureOut">
              <a:rPr lang="hr-HR" smtClean="0"/>
              <a:t>1.12.2021.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C88B982D-62EB-47A7-8F79-89F1BD4F8B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6B0DFA28-79D1-4F4D-B1DA-62EEE8EF97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F822A-7B06-4B28-9147-6BCD142123F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71622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347CA53-A0B9-4C69-86DB-976DA967E1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403814F7-6405-4343-A00C-8D11D7133F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D79AA24B-A0A1-4319-BBE1-669339F9E7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994EC-73E7-4564-B8B0-891A90A6E900}" type="datetimeFigureOut">
              <a:rPr lang="hr-HR" smtClean="0"/>
              <a:t>1.12.2021.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8D4EABC5-7286-4DB3-A267-B68056FE1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6CF1F8E5-1886-49FB-9134-C7F1332AB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F822A-7B06-4B28-9147-6BCD142123F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512924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D131CD58-8D8D-4F6D-A41F-E89143E70B0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726E4EA8-6950-4C15-9F49-13B9508DFA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B637F03C-8234-422B-BCFD-1B2D18A79E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994EC-73E7-4564-B8B0-891A90A6E900}" type="datetimeFigureOut">
              <a:rPr lang="hr-HR" smtClean="0"/>
              <a:t>1.12.2021.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C6BB99DB-AEC3-46C7-95D6-5EEF63F5E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DABF91BB-72F7-4940-B054-8B7A65800D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F822A-7B06-4B28-9147-6BCD142123F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74711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FFC566F-5B2B-42CF-825C-79769370C5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4F20DD8-03F6-4CFE-9FB3-0FCD518D21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E7EA3B3E-21D7-43DC-B736-63394C287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994EC-73E7-4564-B8B0-891A90A6E900}" type="datetimeFigureOut">
              <a:rPr lang="hr-HR" smtClean="0"/>
              <a:t>1.12.2021.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61CA2C9C-D5AA-447C-9FE5-C03C1492D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02DC72E5-40AE-4FBE-BCFE-10FDDCCD1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F822A-7B06-4B28-9147-6BCD142123F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246056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4AA4DD7-8C1A-4915-8251-F77F0F3981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4351B68D-CD39-4A14-8DA4-F0EC4B9D41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46B818A1-A3CA-47C5-9A53-AAC7D14CD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994EC-73E7-4564-B8B0-891A90A6E900}" type="datetimeFigureOut">
              <a:rPr lang="hr-HR" smtClean="0"/>
              <a:t>1.12.2021.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5B3D13AC-4FEF-451E-A367-E5789D80A5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3A0DA185-6335-4869-B9FD-65B884626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F822A-7B06-4B28-9147-6BCD142123F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275594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987EE6E-B17B-4AFC-9977-F08A3D23F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5FE390A-FA92-4C5B-AB63-D44D21B029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BB69F4DF-0FBE-455E-93AD-8CD720A02B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DFF07CC0-22DD-42E3-A49C-D12AB9F4C5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994EC-73E7-4564-B8B0-891A90A6E900}" type="datetimeFigureOut">
              <a:rPr lang="hr-HR" smtClean="0"/>
              <a:t>1.12.2021.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744990A9-D594-4EDF-BED8-91BE602A66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0B181137-4299-4E96-AE10-DD49C4805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F822A-7B06-4B28-9147-6BCD142123F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564309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F89F528-EE38-4D2D-A4A2-1781E40E81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8A6D8110-F3CB-47AF-A318-4BC78BA0E6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2AEA277C-2600-49E4-8517-AA75033720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BEF28EBC-B2AD-40FA-BE04-1D3AEDB36D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E433E86C-B6CE-4397-8115-B0593CB8A2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28D404F6-32A1-4A1F-8597-C7E01120AC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994EC-73E7-4564-B8B0-891A90A6E900}" type="datetimeFigureOut">
              <a:rPr lang="hr-HR" smtClean="0"/>
              <a:t>1.12.2021.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2A9A2AE8-F6BF-40E9-8AF0-D5B95AC0D7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03F634C1-3D5C-4D7A-8770-31186219DB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F822A-7B06-4B28-9147-6BCD142123F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947524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4A7C0EC-5885-4D13-B9ED-2E01B18ED6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62000361-3D3A-46C6-B94A-E14EEEBEDB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994EC-73E7-4564-B8B0-891A90A6E900}" type="datetimeFigureOut">
              <a:rPr lang="hr-HR" smtClean="0"/>
              <a:t>1.12.2021.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5D866EA5-AFB7-4C3E-A687-6C5E8060D2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DAC65784-6DB0-42F8-803F-F93309AC5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F822A-7B06-4B28-9147-6BCD142123F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891851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A7C8CE2B-74BF-407C-A57C-88BE77634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994EC-73E7-4564-B8B0-891A90A6E900}" type="datetimeFigureOut">
              <a:rPr lang="hr-HR" smtClean="0"/>
              <a:t>1.12.2021.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C48C17E9-99A7-40C3-A25C-FEFBC000FC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D309FBAE-1A22-4DE4-8EBD-82D06E037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F822A-7B06-4B28-9147-6BCD142123F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958870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D9A638D-7762-4DB2-814D-70D92F178E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B694393-F56B-4779-852A-C5834DBAFF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9C8BBB7F-AAC3-4D35-AC66-9AE37BE934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A55E19C7-F168-46CD-8A79-57DB097BFB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994EC-73E7-4564-B8B0-891A90A6E900}" type="datetimeFigureOut">
              <a:rPr lang="hr-HR" smtClean="0"/>
              <a:t>1.12.2021.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913891B6-66DC-441C-8FB8-CEE3C8B31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7A60FAF7-C790-4482-B71B-7AA1C86C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F822A-7B06-4B28-9147-6BCD142123F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471772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10E806E-FEFE-4539-B4BA-85B1501841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2D8ED172-D560-4B14-95E5-018362E987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90747292-B602-4F7B-B1FB-700B4A773B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DDD43910-620F-4675-A844-ACE5F710F3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994EC-73E7-4564-B8B0-891A90A6E900}" type="datetimeFigureOut">
              <a:rPr lang="hr-HR" smtClean="0"/>
              <a:t>1.12.2021.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EEA1F41E-BF98-425D-8C7C-AE9CADC674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7C882B9A-68F9-4CD7-8D7F-7349BD446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F822A-7B06-4B28-9147-6BCD142123F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59920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8B92A166-255A-483F-B93F-A862C429B2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3B78DD61-5737-4463-B6FB-A350E0C3EF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4BAA36FA-D649-495E-BCD9-D19BCA83D5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5994EC-73E7-4564-B8B0-891A90A6E900}" type="datetimeFigureOut">
              <a:rPr lang="hr-HR" smtClean="0"/>
              <a:t>1.12.2021.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FA7855C0-2C46-431A-876D-3C00BC6213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3AB8515C-EC87-4803-99B8-D8BB2E5A21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3F822A-7B06-4B28-9147-6BCD142123F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33471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2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:a16="http://schemas.microsoft.com/office/drawing/2014/main" id="{CF7B61F1-3AD0-4C37-895E-0CC3FC6E9F30}"/>
              </a:ext>
            </a:extLst>
          </p:cNvPr>
          <p:cNvSpPr txBox="1"/>
          <p:nvPr/>
        </p:nvSpPr>
        <p:spPr>
          <a:xfrm>
            <a:off x="1258173" y="3013501"/>
            <a:ext cx="58180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800" dirty="0" err="1">
                <a:latin typeface="Berlin Sans FB Demi" panose="020E0802020502020306" pitchFamily="34" charset="0"/>
                <a:cs typeface="Aharoni" panose="02010803020104030203" pitchFamily="2" charset="-79"/>
              </a:rPr>
              <a:t>Thanksgiving</a:t>
            </a:r>
            <a:r>
              <a:rPr lang="hr-HR" sz="4800" dirty="0">
                <a:latin typeface="Berlin Sans FB Demi" panose="020E0802020502020306" pitchFamily="34" charset="0"/>
                <a:cs typeface="Aharoni" panose="02010803020104030203" pitchFamily="2" charset="-79"/>
              </a:rPr>
              <a:t> Day</a:t>
            </a:r>
            <a:endParaRPr lang="hr-HR" sz="2400" dirty="0">
              <a:latin typeface="Berlin Sans FB Demi" panose="020E0802020502020306" pitchFamily="34" charset="0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2842567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5F9CFCE6-877F-4858-B8BD-2C52CA8AFB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E4E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213F8A0-12AE-4514-8372-0DD766EC28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56866" y="480060"/>
            <a:ext cx="545812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E6007018-443B-4636-8B96-84E5782CE5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6777" y="643467"/>
            <a:ext cx="4178299" cy="5571066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9EFF17D4-9A8C-4CE5-B096-D8CCD44004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5458121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B0F9F41A-59A3-4080-8BEB-8BC8BF8AC1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922" y="643467"/>
            <a:ext cx="4178299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579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5E52985E-2553-471E-82AA-5ED7A32989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3308" y="4462044"/>
            <a:ext cx="11438793" cy="184425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Slika 6" descr="Slika na kojoj se prikazuje tekst, na zatvorenom, pod, stol&#10;&#10;Opis je automatski generiran">
            <a:extLst>
              <a:ext uri="{FF2B5EF4-FFF2-40B4-BE49-F238E27FC236}">
                <a16:creationId xmlns:a16="http://schemas.microsoft.com/office/drawing/2014/main" id="{DC6D9DF9-CA3B-4493-B8C5-7B61417A201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85" r="2" b="4304"/>
          <a:stretch/>
        </p:blipFill>
        <p:spPr>
          <a:xfrm>
            <a:off x="393308" y="352931"/>
            <a:ext cx="5559480" cy="3749040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982B7C40-646B-469A-97E4-C506659E883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84" r="-3" b="-3"/>
          <a:stretch/>
        </p:blipFill>
        <p:spPr>
          <a:xfrm rot="16200000">
            <a:off x="7150693" y="-541944"/>
            <a:ext cx="3749040" cy="5546955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AE3ABC6-4042-4293-A7DF-F01181363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4739873" y="4690076"/>
            <a:ext cx="0" cy="1371600"/>
          </a:xfrm>
          <a:prstGeom prst="line">
            <a:avLst/>
          </a:prstGeom>
          <a:ln w="19050">
            <a:solidFill>
              <a:schemeClr val="bg1"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D56C4E4-3498-480E-8C82-6377E46E82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45336" y="4615840"/>
            <a:ext cx="6609921" cy="1526741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hr-HR" sz="2200">
                <a:solidFill>
                  <a:schemeClr val="bg1"/>
                </a:solidFill>
              </a:rPr>
              <a:t>Učenici 6. i 7. razreda također su obilježili Dan zahvalnosti s nastavnicom Barbarom Tovarović različitim aktivnostima. Jedna od njih bila je izrada purice te pisanje na čemu su sve zahvalni. </a:t>
            </a:r>
          </a:p>
          <a:p>
            <a:pPr marL="0" indent="0">
              <a:buNone/>
            </a:pPr>
            <a:endParaRPr lang="hr-HR" sz="22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5462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5E52985E-2553-471E-82AA-5ED7A32989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3308" y="4462044"/>
            <a:ext cx="11438793" cy="184425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Slika 4" descr="Slika na kojoj se prikazuje tekst&#10;&#10;Opis je automatski generiran">
            <a:extLst>
              <a:ext uri="{FF2B5EF4-FFF2-40B4-BE49-F238E27FC236}">
                <a16:creationId xmlns:a16="http://schemas.microsoft.com/office/drawing/2014/main" id="{E5A17E09-A2B5-45E3-9EDA-02824A6010E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86" r="2" b="2"/>
          <a:stretch/>
        </p:blipFill>
        <p:spPr>
          <a:xfrm flipV="1">
            <a:off x="393308" y="352931"/>
            <a:ext cx="5559480" cy="3749040"/>
          </a:xfrm>
          <a:prstGeom prst="rect">
            <a:avLst/>
          </a:prstGeom>
        </p:spPr>
      </p:pic>
      <p:pic>
        <p:nvPicPr>
          <p:cNvPr id="9" name="Slika 8" descr="Slika na kojoj se prikazuje tekst, osoba, na zatvorenom, pod&#10;&#10;Opis je automatski generiran">
            <a:extLst>
              <a:ext uri="{FF2B5EF4-FFF2-40B4-BE49-F238E27FC236}">
                <a16:creationId xmlns:a16="http://schemas.microsoft.com/office/drawing/2014/main" id="{5BEF962F-1731-4E35-907A-214607BA14F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02" r="1" b="30508"/>
          <a:stretch/>
        </p:blipFill>
        <p:spPr>
          <a:xfrm>
            <a:off x="6251736" y="357013"/>
            <a:ext cx="5546955" cy="3749040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AE3ABC6-4042-4293-A7DF-F01181363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4739873" y="4690076"/>
            <a:ext cx="0" cy="1371600"/>
          </a:xfrm>
          <a:prstGeom prst="line">
            <a:avLst/>
          </a:prstGeom>
          <a:ln w="19050">
            <a:solidFill>
              <a:schemeClr val="bg1"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C3A3225-B86A-4EDD-A505-EC69633B01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45336" y="4615840"/>
            <a:ext cx="6609921" cy="1526741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hr-HR" sz="2000">
                <a:solidFill>
                  <a:schemeClr val="bg1"/>
                </a:solidFill>
              </a:rPr>
              <a:t>Učenici 3. razreda, obilježili su Dan zahvalnosti na izvannastavnoj aktivnosti koju vodi učiteljica Lara Fučkar. Gledali smo kratak video u kojemu smo saznali zbog čega slavimo Dan zahvalnosti. Riješili smo i kratku križaljku, a zatim smo izradili purice na koje smo pisali na čemu smo zahvalni. </a:t>
            </a:r>
          </a:p>
        </p:txBody>
      </p:sp>
    </p:spTree>
    <p:extLst>
      <p:ext uri="{BB962C8B-B14F-4D97-AF65-F5344CB8AC3E}">
        <p14:creationId xmlns:p14="http://schemas.microsoft.com/office/powerpoint/2010/main" val="18981518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2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dnaslov 2">
            <a:extLst>
              <a:ext uri="{FF2B5EF4-FFF2-40B4-BE49-F238E27FC236}">
                <a16:creationId xmlns:a16="http://schemas.microsoft.com/office/drawing/2014/main" id="{1012A635-43DD-4619-B858-BAA061DDAE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00076" y="2935335"/>
            <a:ext cx="8208818" cy="129164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r-HR" b="1" dirty="0">
                <a:cs typeface="Aharoni" panose="02010803020104030203" pitchFamily="2" charset="-79"/>
              </a:rPr>
              <a:t>”</a:t>
            </a:r>
            <a:r>
              <a:rPr lang="hr-HR" b="1" dirty="0" err="1">
                <a:cs typeface="Aharoni" panose="02010803020104030203" pitchFamily="2" charset="-79"/>
              </a:rPr>
              <a:t>Thanksgiving</a:t>
            </a:r>
            <a:r>
              <a:rPr lang="hr-HR" b="1" dirty="0">
                <a:cs typeface="Aharoni" panose="02010803020104030203" pitchFamily="2" charset="-79"/>
              </a:rPr>
              <a:t> </a:t>
            </a:r>
            <a:r>
              <a:rPr lang="hr-HR" b="1" dirty="0" err="1">
                <a:cs typeface="Aharoni" panose="02010803020104030203" pitchFamily="2" charset="-79"/>
              </a:rPr>
              <a:t>isn’t</a:t>
            </a:r>
            <a:r>
              <a:rPr lang="hr-HR" b="1" dirty="0">
                <a:cs typeface="Aharoni" panose="02010803020104030203" pitchFamily="2" charset="-79"/>
              </a:rPr>
              <a:t> </a:t>
            </a:r>
            <a:r>
              <a:rPr lang="hr-HR" b="1" dirty="0" err="1">
                <a:cs typeface="Aharoni" panose="02010803020104030203" pitchFamily="2" charset="-79"/>
              </a:rPr>
              <a:t>just</a:t>
            </a:r>
            <a:r>
              <a:rPr lang="hr-HR" b="1" dirty="0">
                <a:cs typeface="Aharoni" panose="02010803020104030203" pitchFamily="2" charset="-79"/>
              </a:rPr>
              <a:t> a </a:t>
            </a:r>
            <a:r>
              <a:rPr lang="hr-HR" b="1" dirty="0" err="1">
                <a:cs typeface="Aharoni" panose="02010803020104030203" pitchFamily="2" charset="-79"/>
              </a:rPr>
              <a:t>day</a:t>
            </a:r>
            <a:r>
              <a:rPr lang="hr-HR" b="1" dirty="0">
                <a:cs typeface="Aharoni" panose="02010803020104030203" pitchFamily="2" charset="-79"/>
              </a:rPr>
              <a:t>.</a:t>
            </a:r>
          </a:p>
          <a:p>
            <a:pPr marL="0" indent="0" algn="ctr">
              <a:buNone/>
            </a:pPr>
            <a:r>
              <a:rPr lang="hr-HR" b="1" dirty="0">
                <a:cs typeface="Aharoni" panose="02010803020104030203" pitchFamily="2" charset="-79"/>
              </a:rPr>
              <a:t> </a:t>
            </a:r>
            <a:r>
              <a:rPr lang="hr-HR" b="1" dirty="0" err="1">
                <a:cs typeface="Aharoni" panose="02010803020104030203" pitchFamily="2" charset="-79"/>
              </a:rPr>
              <a:t>It’s</a:t>
            </a:r>
            <a:r>
              <a:rPr lang="hr-HR" b="1" dirty="0">
                <a:cs typeface="Aharoni" panose="02010803020104030203" pitchFamily="2" charset="-79"/>
              </a:rPr>
              <a:t> a </a:t>
            </a:r>
            <a:r>
              <a:rPr lang="hr-HR" b="1" dirty="0" err="1">
                <a:cs typeface="Aharoni" panose="02010803020104030203" pitchFamily="2" charset="-79"/>
              </a:rPr>
              <a:t>way</a:t>
            </a:r>
            <a:r>
              <a:rPr lang="hr-HR" b="1" dirty="0">
                <a:cs typeface="Aharoni" panose="02010803020104030203" pitchFamily="2" charset="-79"/>
              </a:rPr>
              <a:t> </a:t>
            </a:r>
            <a:r>
              <a:rPr lang="hr-HR" b="1" dirty="0" err="1">
                <a:cs typeface="Aharoni" panose="02010803020104030203" pitchFamily="2" charset="-79"/>
              </a:rPr>
              <a:t>we</a:t>
            </a:r>
            <a:r>
              <a:rPr lang="hr-HR" b="1" dirty="0">
                <a:cs typeface="Aharoni" panose="02010803020104030203" pitchFamily="2" charset="-79"/>
              </a:rPr>
              <a:t> </a:t>
            </a:r>
            <a:r>
              <a:rPr lang="hr-HR" b="1" dirty="0" err="1">
                <a:cs typeface="Aharoni" panose="02010803020104030203" pitchFamily="2" charset="-79"/>
              </a:rPr>
              <a:t>can</a:t>
            </a:r>
            <a:r>
              <a:rPr lang="hr-HR" b="1" dirty="0">
                <a:cs typeface="Aharoni" panose="02010803020104030203" pitchFamily="2" charset="-79"/>
              </a:rPr>
              <a:t> live </a:t>
            </a:r>
            <a:r>
              <a:rPr lang="hr-HR" b="1" dirty="0" err="1">
                <a:cs typeface="Aharoni" panose="02010803020104030203" pitchFamily="2" charset="-79"/>
              </a:rPr>
              <a:t>our</a:t>
            </a:r>
            <a:r>
              <a:rPr lang="hr-HR" b="1" dirty="0">
                <a:cs typeface="Aharoni" panose="02010803020104030203" pitchFamily="2" charset="-79"/>
              </a:rPr>
              <a:t> </a:t>
            </a:r>
            <a:r>
              <a:rPr lang="hr-HR" b="1" dirty="0" err="1">
                <a:cs typeface="Aharoni" panose="02010803020104030203" pitchFamily="2" charset="-79"/>
              </a:rPr>
              <a:t>lives</a:t>
            </a:r>
            <a:r>
              <a:rPr lang="hr-HR" b="1" dirty="0">
                <a:cs typeface="Aharoni" panose="02010803020104030203" pitchFamily="2" charset="-79"/>
              </a:rPr>
              <a:t> </a:t>
            </a:r>
            <a:r>
              <a:rPr lang="hr-HR" b="1" dirty="0" err="1">
                <a:cs typeface="Aharoni" panose="02010803020104030203" pitchFamily="2" charset="-79"/>
              </a:rPr>
              <a:t>every</a:t>
            </a:r>
            <a:r>
              <a:rPr lang="hr-HR" b="1" dirty="0">
                <a:cs typeface="Aharoni" panose="02010803020104030203" pitchFamily="2" charset="-79"/>
              </a:rPr>
              <a:t> </a:t>
            </a:r>
            <a:r>
              <a:rPr lang="hr-HR" b="1" dirty="0" err="1">
                <a:cs typeface="Aharoni" panose="02010803020104030203" pitchFamily="2" charset="-79"/>
              </a:rPr>
              <a:t>day</a:t>
            </a:r>
            <a:r>
              <a:rPr lang="hr-HR" b="1" dirty="0">
                <a:cs typeface="Aharoni" panose="02010803020104030203" pitchFamily="2" charset="-79"/>
              </a:rPr>
              <a:t>.”</a:t>
            </a:r>
            <a:endParaRPr lang="hr-HR" sz="3600" b="1" dirty="0"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0741550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8" name="Picture 4" descr="https://euc-powerpoint.officeapps.live.com/pods/GetClipboardImage.ashx?Id=48eaab85-8875-45db-88dc-5aa7e7a46b3b&amp;DC=GEU5&amp;pkey=0f575a9a-ee3c-4c3d-9a63-90a69645aade&amp;wdwaccluster=GEU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2467" y="294216"/>
            <a:ext cx="11667067" cy="65637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4338" name="Picture 2" descr="https://euc-powerpoint.officeapps.live.com/pods/GetClipboardImage.ashx?Id=de8118e8-1d6d-4c71-aea5-e1128a26aed1&amp;DC=GEU5&amp;pkey=fec239fb-70fa-4d17-8255-2dbc18f72f13&amp;wdwaccluster=GEU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09" y="190477"/>
            <a:ext cx="11667067" cy="65637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0459" y="132069"/>
            <a:ext cx="12001541" cy="6725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/>
          <a:srcRect l="276" t="1389" r="1384" b="1389"/>
          <a:stretch>
            <a:fillRect/>
          </a:stretch>
        </p:blipFill>
        <p:spPr bwMode="auto">
          <a:xfrm>
            <a:off x="5236029" y="0"/>
            <a:ext cx="695597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6250" t="22334" r="6250" b="19598"/>
          <a:stretch>
            <a:fillRect/>
          </a:stretch>
        </p:blipFill>
        <p:spPr bwMode="auto">
          <a:xfrm>
            <a:off x="214882" y="1238235"/>
            <a:ext cx="11762237" cy="4095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5">
            <a:extLst>
              <a:ext uri="{FF2B5EF4-FFF2-40B4-BE49-F238E27FC236}">
                <a16:creationId xmlns:a16="http://schemas.microsoft.com/office/drawing/2014/main" id="{5E52985E-2553-471E-82AA-5ED7A32989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3308" y="4462044"/>
            <a:ext cx="11438793" cy="184425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Rezervirano mjesto sadržaja 4" descr="Slika na kojoj se prikazuje tekst&#10;&#10;Opis je automatski generiran">
            <a:extLst>
              <a:ext uri="{FF2B5EF4-FFF2-40B4-BE49-F238E27FC236}">
                <a16:creationId xmlns:a16="http://schemas.microsoft.com/office/drawing/2014/main" id="{F2D2EE96-D5A9-4A0F-AC24-DF6DFC637A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10088"/>
          <a:stretch/>
        </p:blipFill>
        <p:spPr>
          <a:xfrm>
            <a:off x="393308" y="352931"/>
            <a:ext cx="5559480" cy="3749040"/>
          </a:xfrm>
          <a:prstGeom prst="rect">
            <a:avLst/>
          </a:prstGeo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DDCE0B46-9D06-4BE8-BD1E-52CCD2A9B77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82" r="-3" b="1899"/>
          <a:stretch/>
        </p:blipFill>
        <p:spPr>
          <a:xfrm>
            <a:off x="6251736" y="357013"/>
            <a:ext cx="5546955" cy="3749040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AE3ABC6-4042-4293-A7DF-F01181363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4739873" y="4690076"/>
            <a:ext cx="0" cy="1371600"/>
          </a:xfrm>
          <a:prstGeom prst="line">
            <a:avLst/>
          </a:prstGeom>
          <a:ln w="19050">
            <a:solidFill>
              <a:schemeClr val="bg1"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A3BA8DF-7298-4E6D-A39F-7B6043C913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45336" y="4615840"/>
            <a:ext cx="6609921" cy="1526741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hr-HR" sz="2200" b="0" i="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Učenici petih razreda pogledali su poučan video uradak na temu </a:t>
            </a:r>
            <a:r>
              <a:rPr lang="hr-HR" sz="2200" b="0" i="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Thanksgiving</a:t>
            </a:r>
            <a:r>
              <a:rPr lang="hr-HR" sz="2200" b="0" i="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te se okušali u izradi purica uz pomoć otisaka svojih ruku. </a:t>
            </a:r>
          </a:p>
          <a:p>
            <a:pPr marL="0" indent="0">
              <a:buNone/>
            </a:pPr>
            <a:endParaRPr lang="hr-HR" sz="2200" dirty="0">
              <a:solidFill>
                <a:schemeClr val="bg1"/>
              </a:solidFill>
              <a:latin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61801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0205D939-00C4-4F2E-9797-3170DD040D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E4E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8EE4E44-1403-472B-8C01-D354CB8F5A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56866" y="480060"/>
            <a:ext cx="545812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Slika 9" descr="Slika na kojoj se prikazuje tekst, na zatvorenom, pod, osoba&#10;&#10;Opis je automatski generiran">
            <a:extLst>
              <a:ext uri="{FF2B5EF4-FFF2-40B4-BE49-F238E27FC236}">
                <a16:creationId xmlns:a16="http://schemas.microsoft.com/office/drawing/2014/main" id="{21A37677-22FE-4F2A-8664-0AB032C5D36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67" r="-2" b="1880"/>
          <a:stretch/>
        </p:blipFill>
        <p:spPr>
          <a:xfrm>
            <a:off x="6421035" y="643467"/>
            <a:ext cx="5129784" cy="5571066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583CCE40-4C5F-42D3-86D9-7892AD1E98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5458121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Slika 8" descr="Slika na kojoj se prikazuje pod, na zatvorenom, osoba&#10;&#10;Opis je automatski generiran">
            <a:extLst>
              <a:ext uri="{FF2B5EF4-FFF2-40B4-BE49-F238E27FC236}">
                <a16:creationId xmlns:a16="http://schemas.microsoft.com/office/drawing/2014/main" id="{0560D4D8-4716-445A-AFC9-B5FC05B2C9B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97" r="-2" b="650"/>
          <a:stretch/>
        </p:blipFill>
        <p:spPr>
          <a:xfrm>
            <a:off x="641180" y="643467"/>
            <a:ext cx="5129784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5290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6B5E2835-4E47-45B3-9CFE-732FF7B054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Slika 8" descr="Slika na kojoj se prikazuje tekst&#10;&#10;Opis je automatski generiran">
            <a:extLst>
              <a:ext uri="{FF2B5EF4-FFF2-40B4-BE49-F238E27FC236}">
                <a16:creationId xmlns:a16="http://schemas.microsoft.com/office/drawing/2014/main" id="{D6797F37-75D6-4543-8D7A-92DBFABB151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5" r="34"/>
          <a:stretch/>
        </p:blipFill>
        <p:spPr>
          <a:xfrm>
            <a:off x="3242695" y="10"/>
            <a:ext cx="8949307" cy="6857990"/>
          </a:xfrm>
          <a:custGeom>
            <a:avLst/>
            <a:gdLst/>
            <a:ahLst/>
            <a:cxnLst/>
            <a:rect l="l" t="t" r="r" b="b"/>
            <a:pathLst>
              <a:path w="8949307" h="6858000">
                <a:moveTo>
                  <a:pt x="0" y="0"/>
                </a:moveTo>
                <a:lnTo>
                  <a:pt x="8949307" y="0"/>
                </a:lnTo>
                <a:lnTo>
                  <a:pt x="8949307" y="6858000"/>
                </a:lnTo>
                <a:lnTo>
                  <a:pt x="0" y="6858000"/>
                </a:lnTo>
                <a:lnTo>
                  <a:pt x="62983" y="6788730"/>
                </a:lnTo>
                <a:cubicBezTo>
                  <a:pt x="773509" y="5928900"/>
                  <a:pt x="1212979" y="4741056"/>
                  <a:pt x="1212979" y="3429000"/>
                </a:cubicBezTo>
                <a:cubicBezTo>
                  <a:pt x="1212979" y="2116944"/>
                  <a:pt x="773509" y="929100"/>
                  <a:pt x="62983" y="69271"/>
                </a:cubicBezTo>
                <a:close/>
              </a:path>
            </a:pathLst>
          </a:custGeom>
        </p:spPr>
      </p:pic>
      <p:sp useBgFill="1">
        <p:nvSpPr>
          <p:cNvPr id="33" name="Freeform: Shape 32">
            <a:extLst>
              <a:ext uri="{FF2B5EF4-FFF2-40B4-BE49-F238E27FC236}">
                <a16:creationId xmlns:a16="http://schemas.microsoft.com/office/drawing/2014/main" id="{5B45AD5D-AA52-4F7B-9362-576A39AD9E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455673" cy="6858000"/>
          </a:xfrm>
          <a:custGeom>
            <a:avLst/>
            <a:gdLst>
              <a:gd name="connsiteX0" fmla="*/ 0 w 4455673"/>
              <a:gd name="connsiteY0" fmla="*/ 0 h 6858000"/>
              <a:gd name="connsiteX1" fmla="*/ 3242695 w 4455673"/>
              <a:gd name="connsiteY1" fmla="*/ 0 h 6858000"/>
              <a:gd name="connsiteX2" fmla="*/ 3305678 w 4455673"/>
              <a:gd name="connsiteY2" fmla="*/ 69271 h 6858000"/>
              <a:gd name="connsiteX3" fmla="*/ 4455673 w 4455673"/>
              <a:gd name="connsiteY3" fmla="*/ 3429000 h 6858000"/>
              <a:gd name="connsiteX4" fmla="*/ 3305678 w 4455673"/>
              <a:gd name="connsiteY4" fmla="*/ 6788730 h 6858000"/>
              <a:gd name="connsiteX5" fmla="*/ 3242695 w 4455673"/>
              <a:gd name="connsiteY5" fmla="*/ 6858000 h 6858000"/>
              <a:gd name="connsiteX6" fmla="*/ 0 w 4455673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55673" h="6858000">
                <a:moveTo>
                  <a:pt x="0" y="0"/>
                </a:moveTo>
                <a:lnTo>
                  <a:pt x="3242695" y="0"/>
                </a:lnTo>
                <a:lnTo>
                  <a:pt x="3305678" y="69271"/>
                </a:lnTo>
                <a:cubicBezTo>
                  <a:pt x="4016204" y="929100"/>
                  <a:pt x="4455673" y="2116944"/>
                  <a:pt x="4455673" y="3429000"/>
                </a:cubicBezTo>
                <a:cubicBezTo>
                  <a:pt x="4455673" y="4741056"/>
                  <a:pt x="4016204" y="5928900"/>
                  <a:pt x="3305678" y="6788730"/>
                </a:cubicBezTo>
                <a:lnTo>
                  <a:pt x="3242695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D5D5D5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35" name="Freeform: Shape 34">
            <a:extLst>
              <a:ext uri="{FF2B5EF4-FFF2-40B4-BE49-F238E27FC236}">
                <a16:creationId xmlns:a16="http://schemas.microsoft.com/office/drawing/2014/main" id="{AEDD7960-4866-4399-BEF6-DD1431AB4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446529" cy="6858000"/>
          </a:xfrm>
          <a:custGeom>
            <a:avLst/>
            <a:gdLst>
              <a:gd name="connsiteX0" fmla="*/ 0 w 4446529"/>
              <a:gd name="connsiteY0" fmla="*/ 0 h 6858000"/>
              <a:gd name="connsiteX1" fmla="*/ 3233551 w 4446529"/>
              <a:gd name="connsiteY1" fmla="*/ 0 h 6858000"/>
              <a:gd name="connsiteX2" fmla="*/ 3296534 w 4446529"/>
              <a:gd name="connsiteY2" fmla="*/ 69271 h 6858000"/>
              <a:gd name="connsiteX3" fmla="*/ 4446529 w 4446529"/>
              <a:gd name="connsiteY3" fmla="*/ 3429000 h 6858000"/>
              <a:gd name="connsiteX4" fmla="*/ 3296534 w 4446529"/>
              <a:gd name="connsiteY4" fmla="*/ 6788730 h 6858000"/>
              <a:gd name="connsiteX5" fmla="*/ 3233551 w 4446529"/>
              <a:gd name="connsiteY5" fmla="*/ 6858000 h 6858000"/>
              <a:gd name="connsiteX6" fmla="*/ 0 w 444652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46529" h="6858000">
                <a:moveTo>
                  <a:pt x="0" y="0"/>
                </a:moveTo>
                <a:lnTo>
                  <a:pt x="3233551" y="0"/>
                </a:lnTo>
                <a:lnTo>
                  <a:pt x="3296534" y="69271"/>
                </a:lnTo>
                <a:cubicBezTo>
                  <a:pt x="4007060" y="929100"/>
                  <a:pt x="4446529" y="2116944"/>
                  <a:pt x="4446529" y="3429000"/>
                </a:cubicBezTo>
                <a:cubicBezTo>
                  <a:pt x="4446529" y="4741056"/>
                  <a:pt x="4007060" y="5928900"/>
                  <a:pt x="3296534" y="6788730"/>
                </a:cubicBezTo>
                <a:lnTo>
                  <a:pt x="3233551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375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3A6C0BC-AECE-4966-A74E-E3AFC2989F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718054"/>
            <a:ext cx="3438906" cy="3207258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hr-HR" sz="1700" b="0" i="0" dirty="0" err="1">
                <a:effectLst/>
                <a:latin typeface="Segoe UI" panose="020B0502040204020203" pitchFamily="34" charset="0"/>
              </a:rPr>
              <a:t>Osmaši</a:t>
            </a:r>
            <a:r>
              <a:rPr lang="hr-HR" sz="1700" b="0" i="0" dirty="0">
                <a:effectLst/>
                <a:latin typeface="Segoe UI" panose="020B0502040204020203" pitchFamily="34" charset="0"/>
              </a:rPr>
              <a:t> su s nastavnicom Draženom </a:t>
            </a:r>
            <a:r>
              <a:rPr lang="hr-HR" sz="1700" b="0" i="0" dirty="0" err="1">
                <a:effectLst/>
                <a:latin typeface="Segoe UI" panose="020B0502040204020203" pitchFamily="34" charset="0"/>
              </a:rPr>
              <a:t>Vujanović</a:t>
            </a:r>
            <a:r>
              <a:rPr lang="hr-HR" sz="1700" b="0" i="0" dirty="0">
                <a:effectLst/>
                <a:latin typeface="Segoe UI" panose="020B0502040204020203" pitchFamily="34" charset="0"/>
              </a:rPr>
              <a:t>, raspravljali o tematici spomenutog blagdana koji je veoma važan u američkoj kulturi te napravili svojevrsne "</a:t>
            </a:r>
            <a:r>
              <a:rPr lang="hr-HR" sz="1700" b="0" i="0" dirty="0" err="1">
                <a:effectLst/>
                <a:latin typeface="Segoe UI" panose="020B0502040204020203" pitchFamily="34" charset="0"/>
              </a:rPr>
              <a:t>gratitude</a:t>
            </a:r>
            <a:r>
              <a:rPr lang="hr-HR" sz="1700" b="0" i="0" dirty="0">
                <a:effectLst/>
                <a:latin typeface="Segoe UI" panose="020B0502040204020203" pitchFamily="34" charset="0"/>
              </a:rPr>
              <a:t> </a:t>
            </a:r>
            <a:r>
              <a:rPr lang="hr-HR" sz="1700" b="0" i="0" dirty="0" err="1">
                <a:effectLst/>
                <a:latin typeface="Segoe UI" panose="020B0502040204020203" pitchFamily="34" charset="0"/>
              </a:rPr>
              <a:t>tree</a:t>
            </a:r>
            <a:r>
              <a:rPr lang="hr-HR" sz="1700" b="0" i="0" dirty="0">
                <a:effectLst/>
                <a:latin typeface="Segoe UI" panose="020B0502040204020203" pitchFamily="34" charset="0"/>
              </a:rPr>
              <a:t>" gdje su naveli za što su sve zahvalni što je i poanta obilježavanja ovog blagdana.</a:t>
            </a:r>
            <a:endParaRPr lang="hr-HR" sz="1700" dirty="0"/>
          </a:p>
          <a:p>
            <a:endParaRPr lang="hr-HR" sz="1700" dirty="0"/>
          </a:p>
        </p:txBody>
      </p:sp>
    </p:spTree>
    <p:extLst>
      <p:ext uri="{BB962C8B-B14F-4D97-AF65-F5344CB8AC3E}">
        <p14:creationId xmlns:p14="http://schemas.microsoft.com/office/powerpoint/2010/main" val="400081631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172</Words>
  <Application>Microsoft Office PowerPoint</Application>
  <PresentationFormat>Široki zaslon</PresentationFormat>
  <Paragraphs>7</Paragraphs>
  <Slides>12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5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12</vt:i4>
      </vt:variant>
    </vt:vector>
  </HeadingPairs>
  <TitlesOfParts>
    <vt:vector size="18" baseType="lpstr">
      <vt:lpstr>Arial</vt:lpstr>
      <vt:lpstr>Berlin Sans FB Demi</vt:lpstr>
      <vt:lpstr>Calibri</vt:lpstr>
      <vt:lpstr>Calibri Light</vt:lpstr>
      <vt:lpstr>Segoe UI</vt:lpstr>
      <vt:lpstr>Tema sustava Office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Lara Fučkar</dc:creator>
  <cp:lastModifiedBy>Lara Fučkar</cp:lastModifiedBy>
  <cp:revision>2</cp:revision>
  <dcterms:created xsi:type="dcterms:W3CDTF">2021-12-01T20:21:36Z</dcterms:created>
  <dcterms:modified xsi:type="dcterms:W3CDTF">2021-12-01T21:21:34Z</dcterms:modified>
</cp:coreProperties>
</file>