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CC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List1!$A$2:$A$5</c:f>
              <c:strCache>
                <c:ptCount val="4"/>
                <c:pt idx="0">
                  <c:v>uopće ne koristim Internet</c:v>
                </c:pt>
                <c:pt idx="1">
                  <c:v>1 sat</c:v>
                </c:pt>
                <c:pt idx="2">
                  <c:v>2 - 3 sata</c:v>
                </c:pt>
                <c:pt idx="3">
                  <c:v>4 i više sati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List1!$A$2:$A$5</c:f>
              <c:strCache>
                <c:ptCount val="4"/>
                <c:pt idx="0">
                  <c:v>uopće ne koristim Internet</c:v>
                </c:pt>
                <c:pt idx="1">
                  <c:v>1 sat</c:v>
                </c:pt>
                <c:pt idx="2">
                  <c:v>2 - 3 sata</c:v>
                </c:pt>
                <c:pt idx="3">
                  <c:v>4 i više sati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List1!$A$2:$A$5</c:f>
              <c:strCache>
                <c:ptCount val="4"/>
                <c:pt idx="0">
                  <c:v>uopće ne koristim Internet</c:v>
                </c:pt>
                <c:pt idx="1">
                  <c:v>1 sat</c:v>
                </c:pt>
                <c:pt idx="2">
                  <c:v>2 - 3 sata</c:v>
                </c:pt>
                <c:pt idx="3">
                  <c:v>4 i više sati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6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List1!$A$2:$A$5</c:f>
              <c:strCache>
                <c:ptCount val="4"/>
                <c:pt idx="0">
                  <c:v>uopće ne koristim Internet</c:v>
                </c:pt>
                <c:pt idx="1">
                  <c:v>1 sat</c:v>
                </c:pt>
                <c:pt idx="2">
                  <c:v>2 - 3 sata</c:v>
                </c:pt>
                <c:pt idx="3">
                  <c:v>4 i više sati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axId val="127702912"/>
        <c:axId val="127704448"/>
      </c:barChart>
      <c:catAx>
        <c:axId val="12770291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sr-Latn-CS"/>
          </a:p>
        </c:txPr>
        <c:crossAx val="127704448"/>
        <c:crosses val="autoZero"/>
        <c:auto val="1"/>
        <c:lblAlgn val="ctr"/>
        <c:lblOffset val="100"/>
      </c:catAx>
      <c:valAx>
        <c:axId val="127704448"/>
        <c:scaling>
          <c:orientation val="minMax"/>
        </c:scaling>
        <c:axPos val="l"/>
        <c:majorGridlines/>
        <c:numFmt formatCode="General" sourceLinked="1"/>
        <c:tickLblPos val="nextTo"/>
        <c:crossAx val="1277029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cat>
            <c:strRef>
              <c:f>List1!$A$2:$A$3</c:f>
              <c:strCache>
                <c:ptCount val="2"/>
                <c:pt idx="0">
                  <c:v>na Internetu</c:v>
                </c:pt>
                <c:pt idx="1">
                  <c:v>u druženju s prijateljima uživo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</c:v>
                </c:pt>
                <c:pt idx="1">
                  <c:v>16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0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</c:numCache>
            </c:numRef>
          </c:val>
        </c:ser>
        <c:axId val="138751360"/>
        <c:axId val="139269632"/>
      </c:barChart>
      <c:catAx>
        <c:axId val="1387513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sr-Latn-CS"/>
          </a:p>
        </c:txPr>
        <c:crossAx val="139269632"/>
        <c:crosses val="autoZero"/>
        <c:auto val="1"/>
        <c:lblAlgn val="ctr"/>
        <c:lblOffset val="100"/>
      </c:catAx>
      <c:valAx>
        <c:axId val="139269632"/>
        <c:scaling>
          <c:orientation val="minMax"/>
        </c:scaling>
        <c:axPos val="l"/>
        <c:majorGridlines/>
        <c:numFmt formatCode="General" sourceLinked="1"/>
        <c:tickLblPos val="nextTo"/>
        <c:crossAx val="138751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</c:v>
                </c:pt>
                <c:pt idx="1">
                  <c:v>13</c:v>
                </c:pt>
                <c:pt idx="2">
                  <c:v>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List1!$E$2:$E$3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</c:ser>
        <c:axId val="140975104"/>
        <c:axId val="155722496"/>
      </c:barChart>
      <c:catAx>
        <c:axId val="14097510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sr-Latn-CS"/>
          </a:p>
        </c:txPr>
        <c:crossAx val="155722496"/>
        <c:crosses val="autoZero"/>
        <c:auto val="1"/>
        <c:lblAlgn val="ctr"/>
        <c:lblOffset val="100"/>
      </c:catAx>
      <c:valAx>
        <c:axId val="155722496"/>
        <c:scaling>
          <c:orientation val="minMax"/>
        </c:scaling>
        <c:axPos val="l"/>
        <c:majorGridlines/>
        <c:numFmt formatCode="General" sourceLinked="1"/>
        <c:tickLblPos val="nextTo"/>
        <c:crossAx val="1409751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</c:v>
                </c:pt>
                <c:pt idx="1">
                  <c:v>16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List1!$A$2:$A$3</c:f>
              <c:strCache>
                <c:ptCount val="2"/>
                <c:pt idx="0">
                  <c:v>da, sve ih poznajem</c:v>
                </c:pt>
                <c:pt idx="1">
                  <c:v>ne poznajem ih baš sve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List1!$A$2:$A$3</c:f>
              <c:strCache>
                <c:ptCount val="2"/>
                <c:pt idx="0">
                  <c:v>da, sve ih poznajem</c:v>
                </c:pt>
                <c:pt idx="1">
                  <c:v>ne poznajem ih baš sve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List1!$A$2:$A$3</c:f>
              <c:strCache>
                <c:ptCount val="2"/>
                <c:pt idx="0">
                  <c:v>da, sve ih poznajem</c:v>
                </c:pt>
                <c:pt idx="1">
                  <c:v>ne poznajem ih baš sve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List1!$A$2:$A$3</c:f>
              <c:strCache>
                <c:ptCount val="2"/>
                <c:pt idx="0">
                  <c:v>da, sve ih poznajem</c:v>
                </c:pt>
                <c:pt idx="1">
                  <c:v>ne poznajem ih baš sve</c:v>
                </c:pt>
              </c:strCache>
            </c:strRef>
          </c:cat>
          <c:val>
            <c:numRef>
              <c:f>List1!$E$2:$E$3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axId val="82403328"/>
        <c:axId val="82406016"/>
      </c:barChart>
      <c:catAx>
        <c:axId val="82403328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>
                <a:latin typeface="Comic Sans MS" pitchFamily="66" charset="0"/>
              </a:defRPr>
            </a:pPr>
            <a:endParaRPr lang="sr-Latn-CS"/>
          </a:p>
        </c:txPr>
        <c:crossAx val="82406016"/>
        <c:crosses val="autoZero"/>
        <c:auto val="1"/>
        <c:lblAlgn val="ctr"/>
        <c:lblOffset val="100"/>
      </c:catAx>
      <c:valAx>
        <c:axId val="82406016"/>
        <c:scaling>
          <c:orientation val="minMax"/>
        </c:scaling>
        <c:axPos val="l"/>
        <c:majorGridlines/>
        <c:numFmt formatCode="General" sourceLinked="1"/>
        <c:tickLblPos val="nextTo"/>
        <c:crossAx val="82403328"/>
        <c:crosses val="autoZero"/>
        <c:crossBetween val="between"/>
        <c:majorUnit val="1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cat>
            <c:strRef>
              <c:f>List1!$A$2:$A$3</c:f>
              <c:strCache>
                <c:ptCount val="2"/>
                <c:pt idx="0">
                  <c:v>da, sve ih poznajem</c:v>
                </c:pt>
                <c:pt idx="1">
                  <c:v>ne poznajem ih baš sve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List1!$E$2:$E$3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val>
        </c:ser>
        <c:axId val="84559360"/>
        <c:axId val="139300864"/>
      </c:barChart>
      <c:catAx>
        <c:axId val="845593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sr-Latn-CS"/>
          </a:p>
        </c:txPr>
        <c:crossAx val="139300864"/>
        <c:crosses val="autoZero"/>
        <c:auto val="1"/>
        <c:lblAlgn val="ctr"/>
        <c:lblOffset val="100"/>
      </c:catAx>
      <c:valAx>
        <c:axId val="139300864"/>
        <c:scaling>
          <c:orientation val="minMax"/>
        </c:scaling>
        <c:axPos val="l"/>
        <c:majorGridlines/>
        <c:numFmt formatCode="General" sourceLinked="1"/>
        <c:tickLblPos val="nextTo"/>
        <c:crossAx val="84559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1</c:v>
                </c:pt>
                <c:pt idx="1">
                  <c:v>19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List1!$A$2:$A$5</c:f>
              <c:strCache>
                <c:ptCount val="4"/>
                <c:pt idx="0">
                  <c:v>prijateljima</c:v>
                </c:pt>
                <c:pt idx="1">
                  <c:v>roditeljima</c:v>
                </c:pt>
                <c:pt idx="2">
                  <c:v>policiji</c:v>
                </c:pt>
                <c:pt idx="3">
                  <c:v>učiteljici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List1!$A$2:$A$5</c:f>
              <c:strCache>
                <c:ptCount val="4"/>
                <c:pt idx="0">
                  <c:v>prijateljima</c:v>
                </c:pt>
                <c:pt idx="1">
                  <c:v>roditeljima</c:v>
                </c:pt>
                <c:pt idx="2">
                  <c:v>policiji</c:v>
                </c:pt>
                <c:pt idx="3">
                  <c:v>učiteljici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List1!$A$2:$A$5</c:f>
              <c:strCache>
                <c:ptCount val="4"/>
                <c:pt idx="0">
                  <c:v>prijateljima</c:v>
                </c:pt>
                <c:pt idx="1">
                  <c:v>roditeljima</c:v>
                </c:pt>
                <c:pt idx="2">
                  <c:v>policiji</c:v>
                </c:pt>
                <c:pt idx="3">
                  <c:v>učiteljici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List1!$A$2:$A$5</c:f>
              <c:strCache>
                <c:ptCount val="4"/>
                <c:pt idx="0">
                  <c:v>prijateljima</c:v>
                </c:pt>
                <c:pt idx="1">
                  <c:v>roditeljima</c:v>
                </c:pt>
                <c:pt idx="2">
                  <c:v>policiji</c:v>
                </c:pt>
                <c:pt idx="3">
                  <c:v>učiteljici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1">
                  <c:v>3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axId val="155722112"/>
        <c:axId val="157171712"/>
      </c:barChart>
      <c:catAx>
        <c:axId val="15572211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sr-Latn-CS"/>
          </a:p>
        </c:txPr>
        <c:crossAx val="157171712"/>
        <c:crosses val="autoZero"/>
        <c:auto val="1"/>
        <c:lblAlgn val="ctr"/>
        <c:lblOffset val="100"/>
      </c:catAx>
      <c:valAx>
        <c:axId val="157171712"/>
        <c:scaling>
          <c:orientation val="minMax"/>
        </c:scaling>
        <c:axPos val="l"/>
        <c:majorGridlines/>
        <c:numFmt formatCode="General" sourceLinked="1"/>
        <c:tickLblPos val="nextTo"/>
        <c:crossAx val="1557221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style val="26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CC0099"/>
              </a:solidFill>
            </c:spPr>
          </c:dPt>
          <c:cat>
            <c:strRef>
              <c:f>List1!$A$2:$A$5</c:f>
              <c:strCache>
                <c:ptCount val="4"/>
                <c:pt idx="0">
                  <c:v>uopće ne koristim Internet</c:v>
                </c:pt>
                <c:pt idx="1">
                  <c:v>1 sat</c:v>
                </c:pt>
                <c:pt idx="2">
                  <c:v>2 - 3 sata</c:v>
                </c:pt>
                <c:pt idx="3">
                  <c:v>4 i više sati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15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CC0099"/>
              </a:solidFill>
            </c:spPr>
          </c:dPt>
          <c:cat>
            <c:strRef>
              <c:f>List1!$A$2:$A$5</c:f>
              <c:strCache>
                <c:ptCount val="4"/>
                <c:pt idx="0">
                  <c:v>prijateljima</c:v>
                </c:pt>
                <c:pt idx="1">
                  <c:v>roditeljima</c:v>
                </c:pt>
                <c:pt idx="2">
                  <c:v>policiji</c:v>
                </c:pt>
                <c:pt idx="3">
                  <c:v>učiteljici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12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axId val="43438464"/>
        <c:axId val="43440000"/>
      </c:barChart>
      <c:catAx>
        <c:axId val="4343846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sr-Latn-CS"/>
          </a:p>
        </c:txPr>
        <c:crossAx val="43440000"/>
        <c:crosses val="autoZero"/>
        <c:auto val="1"/>
        <c:lblAlgn val="ctr"/>
        <c:lblOffset val="100"/>
      </c:catAx>
      <c:valAx>
        <c:axId val="43440000"/>
        <c:scaling>
          <c:orientation val="minMax"/>
        </c:scaling>
        <c:axPos val="l"/>
        <c:majorGridlines/>
        <c:numFmt formatCode="General" sourceLinked="1"/>
        <c:tickLblPos val="nextTo"/>
        <c:crossAx val="434384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5</c:v>
                </c:pt>
                <c:pt idx="1">
                  <c:v>7</c:v>
                </c:pt>
                <c:pt idx="2">
                  <c:v>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List1!$A$2:$A$5</c:f>
              <c:strCache>
                <c:ptCount val="4"/>
                <c:pt idx="0">
                  <c:v>mobilnog telefona</c:v>
                </c:pt>
                <c:pt idx="1">
                  <c:v>računala</c:v>
                </c:pt>
                <c:pt idx="2">
                  <c:v>laptopa</c:v>
                </c:pt>
                <c:pt idx="3">
                  <c:v>tableta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List1!$A$2:$A$5</c:f>
              <c:strCache>
                <c:ptCount val="4"/>
                <c:pt idx="0">
                  <c:v>mobilnog telefona</c:v>
                </c:pt>
                <c:pt idx="1">
                  <c:v>računala</c:v>
                </c:pt>
                <c:pt idx="2">
                  <c:v>laptopa</c:v>
                </c:pt>
                <c:pt idx="3">
                  <c:v>tableta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List1!$A$2:$A$5</c:f>
              <c:strCache>
                <c:ptCount val="4"/>
                <c:pt idx="0">
                  <c:v>mobilnog telefona</c:v>
                </c:pt>
                <c:pt idx="1">
                  <c:v>računala</c:v>
                </c:pt>
                <c:pt idx="2">
                  <c:v>laptopa</c:v>
                </c:pt>
                <c:pt idx="3">
                  <c:v>tableta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List1!$A$2:$A$5</c:f>
              <c:strCache>
                <c:ptCount val="4"/>
                <c:pt idx="0">
                  <c:v>mobilnog telefona</c:v>
                </c:pt>
                <c:pt idx="1">
                  <c:v>računala</c:v>
                </c:pt>
                <c:pt idx="2">
                  <c:v>laptopa</c:v>
                </c:pt>
                <c:pt idx="3">
                  <c:v>tableta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axId val="62880768"/>
        <c:axId val="80949632"/>
      </c:barChart>
      <c:catAx>
        <c:axId val="6288076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sr-Latn-CS"/>
          </a:p>
        </c:txPr>
        <c:crossAx val="80949632"/>
        <c:crossesAt val="0"/>
        <c:auto val="1"/>
        <c:lblAlgn val="ctr"/>
        <c:lblOffset val="100"/>
      </c:catAx>
      <c:valAx>
        <c:axId val="80949632"/>
        <c:scaling>
          <c:orientation val="minMax"/>
        </c:scaling>
        <c:axPos val="l"/>
        <c:majorGridlines/>
        <c:numFmt formatCode="General" sourceLinked="0"/>
        <c:tickLblPos val="nextTo"/>
        <c:crossAx val="62880768"/>
        <c:crosses val="autoZero"/>
        <c:crossBetween val="between"/>
        <c:majorUnit val="1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CC0099"/>
              </a:solidFill>
            </c:spPr>
          </c:dPt>
          <c:cat>
            <c:strRef>
              <c:f>List1!$A$2:$A$5</c:f>
              <c:strCache>
                <c:ptCount val="4"/>
                <c:pt idx="0">
                  <c:v>mobilnog telefona</c:v>
                </c:pt>
                <c:pt idx="1">
                  <c:v>računala</c:v>
                </c:pt>
                <c:pt idx="2">
                  <c:v>laptopa</c:v>
                </c:pt>
                <c:pt idx="3">
                  <c:v>tableta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List1!$A$2:$A$5</c:f>
              <c:strCache>
                <c:ptCount val="4"/>
                <c:pt idx="0">
                  <c:v>pretraživanje sadržaja vezanih uz školske zadatke</c:v>
                </c:pt>
                <c:pt idx="1">
                  <c:v>slušanje glazbe i gledanje video zapisa</c:v>
                </c:pt>
                <c:pt idx="2">
                  <c:v>igranje igrica</c:v>
                </c:pt>
                <c:pt idx="3">
                  <c:v>komunikaciju na društvenim mrežama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List1!$A$2:$A$5</c:f>
              <c:strCache>
                <c:ptCount val="4"/>
                <c:pt idx="0">
                  <c:v>pretraživanje sadržaja vezanih uz školske zadatke</c:v>
                </c:pt>
                <c:pt idx="1">
                  <c:v>slušanje glazbe i gledanje video zapisa</c:v>
                </c:pt>
                <c:pt idx="2">
                  <c:v>igranje igrica</c:v>
                </c:pt>
                <c:pt idx="3">
                  <c:v>komunikaciju na društvenim mrežama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List1!$A$2:$A$5</c:f>
              <c:strCache>
                <c:ptCount val="4"/>
                <c:pt idx="0">
                  <c:v>pretraživanje sadržaja vezanih uz školske zadatke</c:v>
                </c:pt>
                <c:pt idx="1">
                  <c:v>slušanje glazbe i gledanje video zapisa</c:v>
                </c:pt>
                <c:pt idx="2">
                  <c:v>igranje igrica</c:v>
                </c:pt>
                <c:pt idx="3">
                  <c:v>komunikaciju na društvenim mrežama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List1!$A$2:$A$5</c:f>
              <c:strCache>
                <c:ptCount val="4"/>
                <c:pt idx="0">
                  <c:v>pretraživanje sadržaja vezanih uz školske zadatke</c:v>
                </c:pt>
                <c:pt idx="1">
                  <c:v>slušanje glazbe i gledanje video zapisa</c:v>
                </c:pt>
                <c:pt idx="2">
                  <c:v>igranje igrica</c:v>
                </c:pt>
                <c:pt idx="3">
                  <c:v>komunikaciju na društvenim mrežama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axId val="40504320"/>
        <c:axId val="61549952"/>
      </c:barChart>
      <c:catAx>
        <c:axId val="40504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Comic Sans MS" pitchFamily="66" charset="0"/>
              </a:defRPr>
            </a:pPr>
            <a:endParaRPr lang="sr-Latn-CS"/>
          </a:p>
        </c:txPr>
        <c:crossAx val="61549952"/>
        <c:crosses val="autoZero"/>
        <c:auto val="1"/>
        <c:lblAlgn val="ctr"/>
        <c:lblOffset val="100"/>
      </c:catAx>
      <c:valAx>
        <c:axId val="61549952"/>
        <c:scaling>
          <c:orientation val="minMax"/>
        </c:scaling>
        <c:axPos val="l"/>
        <c:majorGridlines/>
        <c:numFmt formatCode="General" sourceLinked="1"/>
        <c:tickLblPos val="nextTo"/>
        <c:crossAx val="40504320"/>
        <c:crosses val="autoZero"/>
        <c:crossBetween val="between"/>
        <c:majorUnit val="1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Ukupno</c:v>
                </c:pt>
              </c:strCache>
            </c:strRef>
          </c:tx>
          <c:explosion val="25"/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C0000"/>
              </a:solidFill>
            </c:spPr>
          </c:dPt>
          <c:dPt>
            <c:idx val="2"/>
            <c:spPr>
              <a:solidFill>
                <a:srgbClr val="00CC00"/>
              </a:solidFill>
            </c:spPr>
          </c:dPt>
          <c:dPt>
            <c:idx val="3"/>
            <c:spPr>
              <a:solidFill>
                <a:srgbClr val="CC0099"/>
              </a:solidFill>
            </c:spPr>
          </c:dPt>
          <c:cat>
            <c:strRef>
              <c:f>List1!$A$2:$A$5</c:f>
              <c:strCache>
                <c:ptCount val="4"/>
                <c:pt idx="0">
                  <c:v>pretraživanje sadržaja vezanih uz školske zadatke</c:v>
                </c:pt>
                <c:pt idx="1">
                  <c:v>slušanje glazbe i gledanje video zapisa</c:v>
                </c:pt>
                <c:pt idx="2">
                  <c:v>igranje igrica</c:v>
                </c:pt>
                <c:pt idx="3">
                  <c:v>komunikaciju na društvenim mrežama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636329523476988"/>
          <c:y val="1.5692078989565005E-2"/>
          <c:w val="0.33283858482844308"/>
          <c:h val="0.91571981971139005"/>
        </c:manualLayout>
      </c:layout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1. razred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List1!$A$2:$A$3</c:f>
              <c:strCache>
                <c:ptCount val="2"/>
                <c:pt idx="0">
                  <c:v>na Internetu</c:v>
                </c:pt>
                <c:pt idx="1">
                  <c:v>u druženju s prijateljima uživo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2. razred</c:v>
                </c:pt>
              </c:strCache>
            </c:strRef>
          </c:tx>
          <c:spPr>
            <a:solidFill>
              <a:srgbClr val="CC0000"/>
            </a:solidFill>
          </c:spPr>
          <c:cat>
            <c:strRef>
              <c:f>List1!$A$2:$A$3</c:f>
              <c:strCache>
                <c:ptCount val="2"/>
                <c:pt idx="0">
                  <c:v>na Internetu</c:v>
                </c:pt>
                <c:pt idx="1">
                  <c:v>u druženju s prijateljima uživo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3. razred</c:v>
                </c:pt>
              </c:strCache>
            </c:strRef>
          </c:tx>
          <c:spPr>
            <a:solidFill>
              <a:srgbClr val="00CC00"/>
            </a:solidFill>
          </c:spPr>
          <c:cat>
            <c:strRef>
              <c:f>List1!$A$2:$A$3</c:f>
              <c:strCache>
                <c:ptCount val="2"/>
                <c:pt idx="0">
                  <c:v>na Internetu</c:v>
                </c:pt>
                <c:pt idx="1">
                  <c:v>u druženju s prijateljima uživo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4. razred</c:v>
                </c:pt>
              </c:strCache>
            </c:strRef>
          </c:tx>
          <c:spPr>
            <a:solidFill>
              <a:srgbClr val="CC0099"/>
            </a:solidFill>
          </c:spPr>
          <c:cat>
            <c:strRef>
              <c:f>List1!$A$2:$A$3</c:f>
              <c:strCache>
                <c:ptCount val="2"/>
                <c:pt idx="0">
                  <c:v>na Internetu</c:v>
                </c:pt>
                <c:pt idx="1">
                  <c:v>u druženju s prijateljima uživo</c:v>
                </c:pt>
              </c:strCache>
            </c:strRef>
          </c:cat>
          <c:val>
            <c:numRef>
              <c:f>List1!$E$2:$E$3</c:f>
              <c:numCache>
                <c:formatCode>General</c:formatCode>
                <c:ptCount val="2"/>
                <c:pt idx="0">
                  <c:v>0</c:v>
                </c:pt>
                <c:pt idx="1">
                  <c:v>6</c:v>
                </c:pt>
              </c:numCache>
            </c:numRef>
          </c:val>
        </c:ser>
        <c:axId val="84057472"/>
        <c:axId val="84204928"/>
      </c:barChart>
      <c:catAx>
        <c:axId val="8405747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Comic Sans MS" pitchFamily="66" charset="0"/>
              </a:defRPr>
            </a:pPr>
            <a:endParaRPr lang="sr-Latn-CS"/>
          </a:p>
        </c:txPr>
        <c:crossAx val="84204928"/>
        <c:crosses val="autoZero"/>
        <c:auto val="1"/>
        <c:lblAlgn val="ctr"/>
        <c:lblOffset val="100"/>
      </c:catAx>
      <c:valAx>
        <c:axId val="84204928"/>
        <c:scaling>
          <c:orientation val="minMax"/>
        </c:scaling>
        <c:axPos val="l"/>
        <c:majorGridlines/>
        <c:numFmt formatCode="General" sourceLinked="1"/>
        <c:tickLblPos val="nextTo"/>
        <c:crossAx val="840574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Comic Sans MS" pitchFamily="66" charset="0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4A0C2-DA24-4EB2-A808-1A5420352A2C}" type="datetimeFigureOut">
              <a:rPr lang="hr-HR" smtClean="0"/>
              <a:t>29.1.2019.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F1777-C025-41CC-96E4-42912A43266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409046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150000"/>
              </a:lnSpc>
            </a:pPr>
            <a:r>
              <a:rPr lang="hr-H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UPITNIK O KORIŠTENJU INTERNETA </a:t>
            </a:r>
            <a:br>
              <a:rPr lang="hr-H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hr-H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U </a:t>
            </a:r>
            <a:br>
              <a:rPr lang="hr-H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r>
              <a:rPr lang="hr-HR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PŠ DONJI MELJANI</a:t>
            </a:r>
            <a:endParaRPr lang="hr-HR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5. Provodiš li više vremena: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475656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mic Sans MS" pitchFamily="66" charset="0"/>
              </a:rPr>
              <a:t>5. Provodiš li više vremena: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1475656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6. Dobivaš li lošije ocjene zbog vremena provedenog na Internetu?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259632" y="2348880"/>
          <a:ext cx="669674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6. Dobivaš li lošije ocjene zbog vremena provedenog na Internetu?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1403648" y="227687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7. Imaš li vlastiti profil na </a:t>
            </a:r>
            <a:r>
              <a:rPr lang="hr-HR" dirty="0" err="1" smtClean="0">
                <a:latin typeface="Comic Sans MS" pitchFamily="66" charset="0"/>
              </a:rPr>
              <a:t>Facebook</a:t>
            </a:r>
            <a:r>
              <a:rPr lang="hr-HR" dirty="0" smtClean="0">
                <a:latin typeface="Comic Sans MS" pitchFamily="66" charset="0"/>
              </a:rPr>
              <a:t>-u?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547664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7. Imaš li vlastiti profil na </a:t>
            </a:r>
            <a:r>
              <a:rPr lang="hr-HR" dirty="0" err="1" smtClean="0">
                <a:latin typeface="Comic Sans MS" pitchFamily="66" charset="0"/>
              </a:rPr>
              <a:t>Facebook</a:t>
            </a:r>
            <a:r>
              <a:rPr lang="hr-HR" dirty="0" smtClean="0">
                <a:latin typeface="Comic Sans MS" pitchFamily="66" charset="0"/>
              </a:rPr>
              <a:t>-u?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1547664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8. Poznaješ li u stvarnom životu sve ljude koji su na </a:t>
            </a:r>
            <a:r>
              <a:rPr lang="hr-HR" dirty="0" err="1" smtClean="0">
                <a:latin typeface="Comic Sans MS" pitchFamily="66" charset="0"/>
              </a:rPr>
              <a:t>Facebook</a:t>
            </a:r>
            <a:r>
              <a:rPr lang="hr-HR" dirty="0" smtClean="0">
                <a:latin typeface="Comic Sans MS" pitchFamily="66" charset="0"/>
              </a:rPr>
              <a:t>-u tvoji prijatelji?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259632" y="2348880"/>
          <a:ext cx="734481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8. Poznaješ li u stvarnom životu sve ljude koji su na </a:t>
            </a:r>
            <a:r>
              <a:rPr lang="hr-HR" dirty="0" err="1" smtClean="0">
                <a:latin typeface="Comic Sans MS" pitchFamily="66" charset="0"/>
              </a:rPr>
              <a:t>Facebook</a:t>
            </a:r>
            <a:r>
              <a:rPr lang="hr-HR" dirty="0" smtClean="0">
                <a:latin typeface="Comic Sans MS" pitchFamily="66" charset="0"/>
              </a:rPr>
              <a:t>-u tvoji prijatelji?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1331640" y="234888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9. Jesi li se ikada dopisivao s nepoznatom osobom?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619672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9. Jesi li se ikada dopisivao s nepoznatom osobom?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1547664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6912768" cy="115212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1. Koliko dnevno boraviš na Internetu?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115616" y="1772816"/>
          <a:ext cx="7056784" cy="449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10. Kome bi se, da doživiš bilo kakav oblik elektroničkog nasilja obratio za pomoć?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187624" y="2204864"/>
          <a:ext cx="67687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10. Kome bi se, da doživiš bilo kakav oblik elektroničkog nasilja obratio za pomoć?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1547664" y="242088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337038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HVALA!</a:t>
            </a:r>
            <a:br>
              <a:rPr lang="hr-H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</a:br>
            <a:endParaRPr lang="hr-H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1. Koliko dnevno boraviš na Internetu?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2. Imaju li roditelji uvid u tvoje aktivnosti na Internetu?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547664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2. Imaju li roditelji uvid u tvoje aktivnosti na Internetu?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1547664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3. Najčešće pristupaš Internetu preko: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187624" y="1988840"/>
          <a:ext cx="698477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3. Najčešće pristupaš Internetu preko: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1475656" y="1772816"/>
          <a:ext cx="662473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4. Internet najčešće koristiš za:</a:t>
            </a:r>
            <a:endParaRPr lang="hr-HR" dirty="0">
              <a:latin typeface="Comic Sans MS" pitchFamily="66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755576" y="1412776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Comic Sans MS" pitchFamily="66" charset="0"/>
              </a:rPr>
              <a:t>4. Internet najčešće koristiš za:</a:t>
            </a:r>
            <a:endParaRPr lang="hr-HR" dirty="0"/>
          </a:p>
        </p:txBody>
      </p:sp>
      <p:graphicFrame>
        <p:nvGraphicFramePr>
          <p:cNvPr id="4" name="Grafikon 3"/>
          <p:cNvGraphicFramePr/>
          <p:nvPr/>
        </p:nvGraphicFramePr>
        <p:xfrm>
          <a:off x="611560" y="1340768"/>
          <a:ext cx="75608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228</Words>
  <Application>Microsoft Office PowerPoint</Application>
  <PresentationFormat>Prikaz na zaslonu (4:3)</PresentationFormat>
  <Paragraphs>32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Office tema</vt:lpstr>
      <vt:lpstr>UPITNIK O KORIŠTENJU INTERNETA  U  PŠ DONJI MELJANI</vt:lpstr>
      <vt:lpstr>1. Koliko dnevno boraviš na Internetu?</vt:lpstr>
      <vt:lpstr>1. Koliko dnevno boraviš na Internetu?</vt:lpstr>
      <vt:lpstr>2. Imaju li roditelji uvid u tvoje aktivnosti na Internetu?</vt:lpstr>
      <vt:lpstr>2. Imaju li roditelji uvid u tvoje aktivnosti na Internetu?</vt:lpstr>
      <vt:lpstr>3. Najčešće pristupaš Internetu preko:</vt:lpstr>
      <vt:lpstr>3. Najčešće pristupaš Internetu preko:</vt:lpstr>
      <vt:lpstr>4. Internet najčešće koristiš za:</vt:lpstr>
      <vt:lpstr>4. Internet najčešće koristiš za:</vt:lpstr>
      <vt:lpstr>5. Provodiš li više vremena:</vt:lpstr>
      <vt:lpstr>5. Provodiš li više vremena:</vt:lpstr>
      <vt:lpstr>6. Dobivaš li lošije ocjene zbog vremena provedenog na Internetu?</vt:lpstr>
      <vt:lpstr>6. Dobivaš li lošije ocjene zbog vremena provedenog na Internetu?</vt:lpstr>
      <vt:lpstr>7. Imaš li vlastiti profil na Facebook-u?</vt:lpstr>
      <vt:lpstr>7. Imaš li vlastiti profil na Facebook-u?</vt:lpstr>
      <vt:lpstr>8. Poznaješ li u stvarnom životu sve ljude koji su na Facebook-u tvoji prijatelji?</vt:lpstr>
      <vt:lpstr>8. Poznaješ li u stvarnom životu sve ljude koji su na Facebook-u tvoji prijatelji?</vt:lpstr>
      <vt:lpstr>9. Jesi li se ikada dopisivao s nepoznatom osobom?</vt:lpstr>
      <vt:lpstr>9. Jesi li se ikada dopisivao s nepoznatom osobom?</vt:lpstr>
      <vt:lpstr>10. Kome bi se, da doživiš bilo kakav oblik elektroničkog nasilja obratio za pomoć?</vt:lpstr>
      <vt:lpstr>10. Kome bi se, da doživiš bilo kakav oblik elektroničkog nasilja obratio za pomoć?</vt:lpstr>
      <vt:lpstr>HVALA!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Koliko dnevno boraviš na Internetu?</dc:title>
  <dc:creator>NIKOLINA</dc:creator>
  <cp:lastModifiedBy>NIKOLINA</cp:lastModifiedBy>
  <cp:revision>19</cp:revision>
  <dcterms:created xsi:type="dcterms:W3CDTF">2019-01-29T19:05:16Z</dcterms:created>
  <dcterms:modified xsi:type="dcterms:W3CDTF">2019-01-29T21:03:28Z</dcterms:modified>
</cp:coreProperties>
</file>