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3"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AC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7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9FAE4-2E54-4988-824D-49B68ED68AE8}" type="datetimeFigureOut">
              <a:rPr lang="hr-HR" smtClean="0"/>
              <a:pPr/>
              <a:t>14.6.2016.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2B61F-D8AD-47F5-ADCE-A3C90AA79C16}"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DEB2B61F-D8AD-47F5-ADCE-A3C90AA79C16}" type="slidenum">
              <a:rPr lang="hr-HR" smtClean="0"/>
              <a:pPr/>
              <a:t>9</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DEB2B61F-D8AD-47F5-ADCE-A3C90AA79C16}" type="slidenum">
              <a:rPr lang="hr-HR" smtClean="0"/>
              <a:pPr/>
              <a:t>13</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7C79B27F-73A1-42AE-AEC2-8D81E87CE7F2}" type="slidenum">
              <a:rPr lang="hr-HR" smtClean="0"/>
              <a:pPr/>
              <a:t>14</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pPr/>
              <a:t>14/06/2016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pPr/>
              <a:t>14/06/2016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pPr/>
              <a:t>‹#›</a:t>
            </a:fld>
            <a:endParaRPr lang="en-GB"/>
          </a:p>
        </p:txBody>
      </p:sp>
    </p:spTree>
    <p:extLst>
      <p:ext uri="{BB962C8B-B14F-4D97-AF65-F5344CB8AC3E}">
        <p14:creationId xmlns:p14="http://schemas.microsoft.com/office/powerpoint/2010/main" xmlns=""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5.jpeg"/><Relationship Id="rId9" Type="http://schemas.openxmlformats.org/officeDocument/2006/relationships/image" Target="../media/image20.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060848"/>
            <a:ext cx="7772400" cy="1470025"/>
          </a:xfrm>
          <a:ln w="76200">
            <a:solidFill>
              <a:schemeClr val="accent4">
                <a:lumMod val="75000"/>
              </a:schemeClr>
            </a:solidFill>
          </a:ln>
        </p:spPr>
        <p:txBody>
          <a:bodyPr/>
          <a:lstStyle/>
          <a:p>
            <a:r>
              <a:rPr lang="hr-HR" b="1" dirty="0" smtClean="0">
                <a:ln>
                  <a:solidFill>
                    <a:srgbClr val="0070C0"/>
                  </a:solidFill>
                </a:ln>
                <a:solidFill>
                  <a:srgbClr val="FF0000"/>
                </a:solidFill>
              </a:rPr>
              <a:t> </a:t>
            </a:r>
            <a:r>
              <a:rPr lang="hr-HR" b="1" dirty="0" smtClean="0">
                <a:ln>
                  <a:solidFill>
                    <a:srgbClr val="0070C0"/>
                  </a:solidFill>
                </a:ln>
                <a:solidFill>
                  <a:srgbClr val="FF0000"/>
                </a:solidFill>
                <a:latin typeface="Algerian" pitchFamily="82" charset="0"/>
              </a:rPr>
              <a:t>SUPERHEROJI – ČUVARI  DJEČJIH  SNOVA</a:t>
            </a:r>
            <a:endParaRPr lang="en-GB" dirty="0">
              <a:latin typeface="Algerian" pitchFamily="82" charset="0"/>
            </a:endParaRPr>
          </a:p>
        </p:txBody>
      </p:sp>
      <p:sp>
        <p:nvSpPr>
          <p:cNvPr id="3" name="Subtitle 2"/>
          <p:cNvSpPr>
            <a:spLocks noGrp="1"/>
          </p:cNvSpPr>
          <p:nvPr>
            <p:ph type="subTitle" idx="1"/>
          </p:nvPr>
        </p:nvSpPr>
        <p:spPr>
          <a:xfrm>
            <a:off x="1371600" y="3886200"/>
            <a:ext cx="6400800" cy="1270992"/>
          </a:xfrm>
          <a:ln w="76200">
            <a:solidFill>
              <a:schemeClr val="accent4">
                <a:lumMod val="75000"/>
              </a:schemeClr>
            </a:solidFill>
          </a:ln>
        </p:spPr>
        <p:txBody>
          <a:bodyPr/>
          <a:lstStyle/>
          <a:p>
            <a:r>
              <a:rPr lang="hr-HR" b="1" dirty="0" smtClean="0">
                <a:solidFill>
                  <a:srgbClr val="0070C0"/>
                </a:solidFill>
              </a:rPr>
              <a:t>eTwining projekt</a:t>
            </a:r>
          </a:p>
          <a:p>
            <a:r>
              <a:rPr lang="hr-HR" b="1" dirty="0" smtClean="0">
                <a:solidFill>
                  <a:srgbClr val="0070C0"/>
                </a:solidFill>
              </a:rPr>
              <a:t>STORIES  WITH OUR SUPERHEROES</a:t>
            </a:r>
            <a:endParaRPr lang="en-GB" b="1" dirty="0">
              <a:solidFill>
                <a:srgbClr val="0070C0"/>
              </a:solidFill>
            </a:endParaRPr>
          </a:p>
        </p:txBody>
      </p:sp>
    </p:spTree>
    <p:extLst>
      <p:ext uri="{BB962C8B-B14F-4D97-AF65-F5344CB8AC3E}">
        <p14:creationId xmlns:p14="http://schemas.microsoft.com/office/powerpoint/2010/main" xmlns="" val="56122215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heel(4)">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4)">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heel(4)">
                                      <p:cBhvr>
                                        <p:cTn id="2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a:ln w="76200">
            <a:solidFill>
              <a:srgbClr val="00B050"/>
            </a:solidFill>
          </a:ln>
        </p:spPr>
        <p:txBody>
          <a:bodyPr>
            <a:normAutofit fontScale="90000"/>
          </a:bodyPr>
          <a:lstStyle/>
          <a:p>
            <a:pPr algn="l"/>
            <a:r>
              <a:rPr lang="hr-HR" sz="2000" dirty="0" smtClean="0"/>
              <a:t/>
            </a:r>
            <a:br>
              <a:rPr lang="hr-HR" sz="2000" dirty="0" smtClean="0"/>
            </a:br>
            <a:r>
              <a:rPr lang="hr-HR" sz="2000" dirty="0"/>
              <a:t/>
            </a:r>
            <a:br>
              <a:rPr lang="hr-HR" sz="2000" dirty="0"/>
            </a:br>
            <a:r>
              <a:rPr lang="hr-HR" sz="2000" b="1" dirty="0" smtClean="0"/>
              <a:t>BIT </a:t>
            </a:r>
            <a:r>
              <a:rPr lang="hr-HR" sz="2000" b="1" dirty="0"/>
              <a:t>ĆU  NAJSRETNIJI  AKO  JOŠ  SAMO  VIDIM I  THORA  KAKO  VITLA  MALJEM S VRHA KULE   KOJOJ  SE  PRIBLIŽAVAMO. DA, I ON  NAS ČEKA. NIKAKO MI NIJE JASNO DA NITKO OSIM MENE NE VIDI SUPERHEROJE?! IZGLEDA DA OPET </a:t>
            </a:r>
            <a:r>
              <a:rPr lang="hr-HR" sz="2000" b="1" dirty="0" smtClean="0"/>
              <a:t> SANJARIM  OTVORENIH </a:t>
            </a:r>
            <a:r>
              <a:rPr lang="hr-HR" sz="2000" b="1" dirty="0"/>
              <a:t>OČIJU.</a:t>
            </a:r>
            <a:br>
              <a:rPr lang="hr-HR" sz="2000" b="1" dirty="0"/>
            </a:br>
            <a:r>
              <a:rPr lang="hr-HR" sz="2000" dirty="0"/>
              <a:t> </a:t>
            </a:r>
            <a:br>
              <a:rPr lang="hr-HR" sz="2000" dirty="0"/>
            </a:br>
            <a:endParaRPr lang="hr-HR" sz="2000" dirty="0"/>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a:xfrm>
            <a:off x="4648200" y="1600200"/>
            <a:ext cx="3236168" cy="4525963"/>
          </a:xfrm>
        </p:spPr>
        <p:txBody>
          <a:bodyPr/>
          <a:lstStyle/>
          <a:p>
            <a:endParaRPr lang="hr-HR" dirty="0"/>
          </a:p>
        </p:txBody>
      </p:sp>
      <p:pic>
        <p:nvPicPr>
          <p:cNvPr id="8" name="Picture 3" descr="C:\Users\Iva\Desktop\foto more\WP_20160606_14_15_41_Pro.jpg"/>
          <p:cNvPicPr>
            <a:picLocks noChangeAspect="1" noChangeArrowheads="1"/>
          </p:cNvPicPr>
          <p:nvPr/>
        </p:nvPicPr>
        <p:blipFill>
          <a:blip r:embed="rId2" cstate="print"/>
          <a:srcRect/>
          <a:stretch>
            <a:fillRect/>
          </a:stretch>
        </p:blipFill>
        <p:spPr bwMode="auto">
          <a:xfrm>
            <a:off x="395536" y="1412776"/>
            <a:ext cx="8424936" cy="5040560"/>
          </a:xfrm>
          <a:prstGeom prst="rect">
            <a:avLst/>
          </a:prstGeom>
          <a:noFill/>
          <a:ln w="76200">
            <a:solidFill>
              <a:srgbClr val="00B050"/>
            </a:solidFill>
          </a:ln>
        </p:spPr>
      </p:pic>
      <p:pic>
        <p:nvPicPr>
          <p:cNvPr id="10" name="Picture 3" descr="C:\Users\Iva\Desktop\WP_20160609_20_08_37_Pro.jpg"/>
          <p:cNvPicPr>
            <a:picLocks noChangeAspect="1" noChangeArrowheads="1"/>
          </p:cNvPicPr>
          <p:nvPr/>
        </p:nvPicPr>
        <p:blipFill>
          <a:blip r:embed="rId3" cstate="print"/>
          <a:srcRect/>
          <a:stretch>
            <a:fillRect/>
          </a:stretch>
        </p:blipFill>
        <p:spPr bwMode="auto">
          <a:xfrm>
            <a:off x="395536" y="1628800"/>
            <a:ext cx="1296144" cy="1728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70" decel="100000"/>
                                        <p:tgtEl>
                                          <p:spTgt spid="8"/>
                                        </p:tgtEl>
                                      </p:cBhvr>
                                    </p:animEffect>
                                    <p:animScale>
                                      <p:cBhvr>
                                        <p:cTn id="15" dur="770" decel="100000"/>
                                        <p:tgtEl>
                                          <p:spTgt spid="8"/>
                                        </p:tgtEl>
                                      </p:cBhvr>
                                      <p:from x="10000" y="10000"/>
                                      <p:to x="200000" y="450000"/>
                                    </p:animScale>
                                    <p:animScale>
                                      <p:cBhvr>
                                        <p:cTn id="16" dur="1230" accel="100000" fill="hold">
                                          <p:stCondLst>
                                            <p:cond delay="770"/>
                                          </p:stCondLst>
                                        </p:cTn>
                                        <p:tgtEl>
                                          <p:spTgt spid="8"/>
                                        </p:tgtEl>
                                      </p:cBhvr>
                                      <p:from x="200000" y="450000"/>
                                      <p:to x="100000" y="100000"/>
                                    </p:animScale>
                                    <p:set>
                                      <p:cBhvr>
                                        <p:cTn id="17" dur="770" fill="hold"/>
                                        <p:tgtEl>
                                          <p:spTgt spid="8"/>
                                        </p:tgtEl>
                                        <p:attrNameLst>
                                          <p:attrName>ppt_x</p:attrName>
                                        </p:attrNameLst>
                                      </p:cBhvr>
                                      <p:to>
                                        <p:strVal val="(0.5)"/>
                                      </p:to>
                                    </p:set>
                                    <p:anim from="(0.5)" to="(#ppt_x)" calcmode="lin" valueType="num">
                                      <p:cBhvr>
                                        <p:cTn id="18" dur="1230" accel="100000" fill="hold">
                                          <p:stCondLst>
                                            <p:cond delay="770"/>
                                          </p:stCondLst>
                                        </p:cTn>
                                        <p:tgtEl>
                                          <p:spTgt spid="8"/>
                                        </p:tgtEl>
                                        <p:attrNameLst>
                                          <p:attrName>ppt_x</p:attrName>
                                        </p:attrNameLst>
                                      </p:cBhvr>
                                    </p:anim>
                                    <p:set>
                                      <p:cBhvr>
                                        <p:cTn id="19" dur="770" fill="hold"/>
                                        <p:tgtEl>
                                          <p:spTgt spid="8"/>
                                        </p:tgtEl>
                                        <p:attrNameLst>
                                          <p:attrName>ppt_y</p:attrName>
                                        </p:attrNameLst>
                                      </p:cBhvr>
                                      <p:to>
                                        <p:strVal val="(#ppt_y+0.4)"/>
                                      </p:to>
                                    </p:set>
                                    <p:anim from="(#ppt_y+0.4)" to="(#ppt_y)" calcmode="lin" valueType="num">
                                      <p:cBhvr>
                                        <p:cTn id="20" dur="1230" accel="100000" fill="hold">
                                          <p:stCondLst>
                                            <p:cond delay="770"/>
                                          </p:stCondLst>
                                        </p:cTn>
                                        <p:tgtEl>
                                          <p:spTgt spid="8"/>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Clr clrSpc="rgb">
                                      <p:cBhvr override="childStyle">
                                        <p:cTn id="24" dur="100" fill="hold"/>
                                        <p:tgtEl>
                                          <p:spTgt spid="10"/>
                                        </p:tgtEl>
                                        <p:attrNameLst>
                                          <p:attrName>style.color</p:attrName>
                                        </p:attrNameLst>
                                      </p:cBhvr>
                                      <p:to>
                                        <a:schemeClr val="accent2"/>
                                      </p:to>
                                    </p:animClr>
                                    <p:animClr clrSpc="rgb">
                                      <p:cBhvr>
                                        <p:cTn id="25" dur="100" fill="hold"/>
                                        <p:tgtEl>
                                          <p:spTgt spid="10"/>
                                        </p:tgtEl>
                                        <p:attrNameLst>
                                          <p:attrName>fillcolor</p:attrName>
                                        </p:attrNameLst>
                                      </p:cBhvr>
                                      <p:to>
                                        <a:schemeClr val="accent2"/>
                                      </p:to>
                                    </p:animClr>
                                    <p:set>
                                      <p:cBhvr>
                                        <p:cTn id="26" dur="100" fill="hold"/>
                                        <p:tgtEl>
                                          <p:spTgt spid="10"/>
                                        </p:tgtEl>
                                        <p:attrNameLst>
                                          <p:attrName>fill.type</p:attrName>
                                        </p:attrNameLst>
                                      </p:cBhvr>
                                      <p:to>
                                        <p:strVal val="solid"/>
                                      </p:to>
                                    </p:set>
                                    <p:set>
                                      <p:cBhvr>
                                        <p:cTn id="27" dur="100" fill="hold"/>
                                        <p:tgtEl>
                                          <p:spTgt spid="10"/>
                                        </p:tgtEl>
                                        <p:attrNameLst>
                                          <p:attrName>fill.on</p:attrName>
                                        </p:attrNameLst>
                                      </p:cBhvr>
                                      <p:to>
                                        <p:strVal val="true"/>
                                      </p:to>
                                    </p:se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282154"/>
          </a:xfrm>
          <a:solidFill>
            <a:srgbClr val="00B050"/>
          </a:solidFill>
          <a:ln w="76200">
            <a:solidFill>
              <a:srgbClr val="92D050"/>
            </a:solidFill>
          </a:ln>
        </p:spPr>
        <p:txBody>
          <a:bodyPr>
            <a:normAutofit fontScale="90000"/>
          </a:bodyPr>
          <a:lstStyle/>
          <a:p>
            <a:r>
              <a:rPr lang="hr-HR" sz="2200" b="1" dirty="0" smtClean="0"/>
              <a:t> </a:t>
            </a:r>
            <a:br>
              <a:rPr lang="hr-HR" sz="2200" b="1" dirty="0" smtClean="0"/>
            </a:br>
            <a:r>
              <a:rPr lang="hr-HR" sz="2200" b="1" dirty="0" smtClean="0">
                <a:solidFill>
                  <a:srgbClr val="FFFF00"/>
                </a:solidFill>
              </a:rPr>
              <a:t>U </a:t>
            </a:r>
            <a:r>
              <a:rPr lang="hr-HR" sz="2200" b="1" dirty="0">
                <a:solidFill>
                  <a:srgbClr val="FFFF00"/>
                </a:solidFill>
              </a:rPr>
              <a:t>POVRATKU  KUĆI, ZASTALI SMO U JEDNOJ  PARK  ŠUMI GDJE SMO U </a:t>
            </a:r>
            <a:r>
              <a:rPr lang="hr-HR" sz="2200" b="1" dirty="0" smtClean="0">
                <a:solidFill>
                  <a:srgbClr val="FFFF00"/>
                </a:solidFill>
              </a:rPr>
              <a:t>         MINI-ZOO </a:t>
            </a:r>
            <a:r>
              <a:rPr lang="hr-HR" sz="2200" b="1" dirty="0">
                <a:solidFill>
                  <a:srgbClr val="FFFF00"/>
                </a:solidFill>
              </a:rPr>
              <a:t>VRTU  HRANILI  SRNE. NISMO  BACALI  SMEĆE UOKOLO.  MI   ČUVAMO  PRIRODU !  ( OPREZ! MOŽDA NAS  NEGDJE  IZ  PRIKRAJKA  PROMATRA  EKO  EKO I NJEGOVI  MARLJIVI   </a:t>
            </a:r>
            <a:r>
              <a:rPr lang="hr-HR" sz="2200" b="1" dirty="0" smtClean="0">
                <a:solidFill>
                  <a:srgbClr val="FFFF00"/>
                </a:solidFill>
              </a:rPr>
              <a:t>ROBOTI  ČISTAČI</a:t>
            </a:r>
            <a:r>
              <a:rPr lang="hr-HR" sz="2200" b="1" dirty="0">
                <a:solidFill>
                  <a:srgbClr val="FFFF00"/>
                </a:solidFill>
              </a:rPr>
              <a:t>. )</a:t>
            </a:r>
            <a:r>
              <a:rPr lang="hr-HR" sz="2000" dirty="0">
                <a:solidFill>
                  <a:srgbClr val="FFFF00"/>
                </a:solidFill>
              </a:rPr>
              <a:t/>
            </a:r>
            <a:br>
              <a:rPr lang="hr-HR" sz="2000" dirty="0">
                <a:solidFill>
                  <a:srgbClr val="FFFF00"/>
                </a:solidFill>
              </a:rPr>
            </a:br>
            <a:endParaRPr lang="hr-HR" sz="2000" dirty="0">
              <a:solidFill>
                <a:srgbClr val="FFFF00"/>
              </a:solidFill>
            </a:endParaRPr>
          </a:p>
        </p:txBody>
      </p:sp>
      <p:sp>
        <p:nvSpPr>
          <p:cNvPr id="4" name="Content Placeholder 3"/>
          <p:cNvSpPr>
            <a:spLocks noGrp="1"/>
          </p:cNvSpPr>
          <p:nvPr>
            <p:ph sz="half" idx="2"/>
          </p:nvPr>
        </p:nvSpPr>
        <p:spPr>
          <a:xfrm>
            <a:off x="4648200" y="1700808"/>
            <a:ext cx="3956248" cy="4752528"/>
          </a:xfrm>
        </p:spPr>
        <p:txBody>
          <a:bodyPr/>
          <a:lstStyle/>
          <a:p>
            <a:endParaRPr lang="hr-HR" dirty="0"/>
          </a:p>
        </p:txBody>
      </p:sp>
      <p:pic>
        <p:nvPicPr>
          <p:cNvPr id="5122" name="Picture 2"/>
          <p:cNvPicPr>
            <a:picLocks noChangeAspect="1" noChangeArrowheads="1"/>
          </p:cNvPicPr>
          <p:nvPr/>
        </p:nvPicPr>
        <p:blipFill>
          <a:blip r:embed="rId2" cstate="print"/>
          <a:srcRect/>
          <a:stretch>
            <a:fillRect/>
          </a:stretch>
        </p:blipFill>
        <p:spPr bwMode="auto">
          <a:xfrm>
            <a:off x="4572000" y="1700808"/>
            <a:ext cx="4176464" cy="4752528"/>
          </a:xfrm>
          <a:prstGeom prst="rect">
            <a:avLst/>
          </a:prstGeom>
          <a:noFill/>
          <a:ln w="76200">
            <a:solidFill>
              <a:srgbClr val="FFFF00"/>
            </a:solidFill>
            <a:miter lim="800000"/>
            <a:headEnd/>
            <a:tailEnd/>
          </a:ln>
          <a:effectLst/>
        </p:spPr>
      </p:pic>
      <p:pic>
        <p:nvPicPr>
          <p:cNvPr id="5123" name="Picture 3"/>
          <p:cNvPicPr>
            <a:picLocks noGrp="1" noChangeAspect="1" noChangeArrowheads="1"/>
          </p:cNvPicPr>
          <p:nvPr>
            <p:ph sz="half" idx="1"/>
          </p:nvPr>
        </p:nvPicPr>
        <p:blipFill>
          <a:blip r:embed="rId3" cstate="print"/>
          <a:srcRect/>
          <a:stretch>
            <a:fillRect/>
          </a:stretch>
        </p:blipFill>
        <p:spPr bwMode="auto">
          <a:xfrm>
            <a:off x="395536" y="1628800"/>
            <a:ext cx="4032448" cy="4852988"/>
          </a:xfrm>
          <a:prstGeom prst="rect">
            <a:avLst/>
          </a:prstGeom>
          <a:noFill/>
          <a:ln w="57150">
            <a:solidFill>
              <a:srgbClr val="FFFF00"/>
            </a:solidFill>
            <a:miter lim="800000"/>
            <a:headEnd/>
            <a:tailEnd/>
          </a:ln>
          <a:effectLst/>
        </p:spPr>
      </p:pic>
      <p:pic>
        <p:nvPicPr>
          <p:cNvPr id="6" name="Picture 14" descr="MM900043794[1]"/>
          <p:cNvPicPr>
            <a:picLocks noChangeAspect="1" noChangeArrowheads="1" noCrop="1"/>
          </p:cNvPicPr>
          <p:nvPr/>
        </p:nvPicPr>
        <p:blipFill>
          <a:blip r:embed="rId4" cstate="print"/>
          <a:srcRect/>
          <a:stretch>
            <a:fillRect/>
          </a:stretch>
        </p:blipFill>
        <p:spPr bwMode="auto">
          <a:xfrm>
            <a:off x="3851920" y="692696"/>
            <a:ext cx="2167357" cy="1631826"/>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Clr clrSpc="rgb">
                                      <p:cBhvr override="childStyle">
                                        <p:cTn id="13" dur="100" fill="hold"/>
                                        <p:tgtEl>
                                          <p:spTgt spid="5123"/>
                                        </p:tgtEl>
                                        <p:attrNameLst>
                                          <p:attrName>style.color</p:attrName>
                                        </p:attrNameLst>
                                      </p:cBhvr>
                                      <p:to>
                                        <a:schemeClr val="accent2"/>
                                      </p:to>
                                    </p:animClr>
                                    <p:animClr clrSpc="rgb">
                                      <p:cBhvr>
                                        <p:cTn id="14" dur="100" fill="hold"/>
                                        <p:tgtEl>
                                          <p:spTgt spid="5123"/>
                                        </p:tgtEl>
                                        <p:attrNameLst>
                                          <p:attrName>fillcolor</p:attrName>
                                        </p:attrNameLst>
                                      </p:cBhvr>
                                      <p:to>
                                        <a:schemeClr val="accent2"/>
                                      </p:to>
                                    </p:animClr>
                                    <p:set>
                                      <p:cBhvr>
                                        <p:cTn id="15" dur="100" fill="hold"/>
                                        <p:tgtEl>
                                          <p:spTgt spid="5123"/>
                                        </p:tgtEl>
                                        <p:attrNameLst>
                                          <p:attrName>fill.type</p:attrName>
                                        </p:attrNameLst>
                                      </p:cBhvr>
                                      <p:to>
                                        <p:strVal val="solid"/>
                                      </p:to>
                                    </p:set>
                                    <p:set>
                                      <p:cBhvr>
                                        <p:cTn id="16" dur="100" fill="hold"/>
                                        <p:tgtEl>
                                          <p:spTgt spid="5123"/>
                                        </p:tgtEl>
                                        <p:attrNameLst>
                                          <p:attrName>fill.on</p:attrName>
                                        </p:attrNameLst>
                                      </p:cBhvr>
                                      <p:to>
                                        <p:strVal val="true"/>
                                      </p:to>
                                    </p:set>
                                    <p:animRot by="120000">
                                      <p:cBhvr>
                                        <p:cTn id="17" dur="100" fill="hold">
                                          <p:stCondLst>
                                            <p:cond delay="0"/>
                                          </p:stCondLst>
                                        </p:cTn>
                                        <p:tgtEl>
                                          <p:spTgt spid="5123"/>
                                        </p:tgtEl>
                                        <p:attrNameLst>
                                          <p:attrName>r</p:attrName>
                                        </p:attrNameLst>
                                      </p:cBhvr>
                                    </p:animRot>
                                    <p:animRot by="-240000">
                                      <p:cBhvr>
                                        <p:cTn id="18" dur="200" fill="hold">
                                          <p:stCondLst>
                                            <p:cond delay="200"/>
                                          </p:stCondLst>
                                        </p:cTn>
                                        <p:tgtEl>
                                          <p:spTgt spid="5123"/>
                                        </p:tgtEl>
                                        <p:attrNameLst>
                                          <p:attrName>r</p:attrName>
                                        </p:attrNameLst>
                                      </p:cBhvr>
                                    </p:animRot>
                                    <p:animRot by="240000">
                                      <p:cBhvr>
                                        <p:cTn id="19" dur="200" fill="hold">
                                          <p:stCondLst>
                                            <p:cond delay="400"/>
                                          </p:stCondLst>
                                        </p:cTn>
                                        <p:tgtEl>
                                          <p:spTgt spid="5123"/>
                                        </p:tgtEl>
                                        <p:attrNameLst>
                                          <p:attrName>r</p:attrName>
                                        </p:attrNameLst>
                                      </p:cBhvr>
                                    </p:animRot>
                                    <p:animRot by="-240000">
                                      <p:cBhvr>
                                        <p:cTn id="20" dur="200" fill="hold">
                                          <p:stCondLst>
                                            <p:cond delay="600"/>
                                          </p:stCondLst>
                                        </p:cTn>
                                        <p:tgtEl>
                                          <p:spTgt spid="5123"/>
                                        </p:tgtEl>
                                        <p:attrNameLst>
                                          <p:attrName>r</p:attrName>
                                        </p:attrNameLst>
                                      </p:cBhvr>
                                    </p:animRot>
                                    <p:animRot by="120000">
                                      <p:cBhvr>
                                        <p:cTn id="21" dur="200" fill="hold">
                                          <p:stCondLst>
                                            <p:cond delay="800"/>
                                          </p:stCondLst>
                                        </p:cTn>
                                        <p:tgtEl>
                                          <p:spTgt spid="512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96944" cy="1412776"/>
          </a:xfrm>
          <a:ln w="76200">
            <a:solidFill>
              <a:schemeClr val="accent3">
                <a:lumMod val="60000"/>
                <a:lumOff val="40000"/>
              </a:schemeClr>
            </a:solidFill>
          </a:ln>
        </p:spPr>
        <p:txBody>
          <a:bodyPr>
            <a:normAutofit fontScale="90000"/>
          </a:bodyPr>
          <a:lstStyle/>
          <a:p>
            <a:pPr algn="l"/>
            <a:r>
              <a:rPr lang="hr-HR" b="1" dirty="0"/>
              <a:t> </a:t>
            </a:r>
            <a:r>
              <a:rPr lang="hr-HR" b="1" dirty="0" smtClean="0"/>
              <a:t>                                                                                          </a:t>
            </a:r>
            <a:r>
              <a:rPr lang="hr-HR" sz="2700" b="1" dirty="0" smtClean="0"/>
              <a:t>OVO  </a:t>
            </a:r>
            <a:r>
              <a:rPr lang="hr-HR" sz="2700" b="1" dirty="0"/>
              <a:t>JE </a:t>
            </a:r>
            <a:r>
              <a:rPr lang="hr-HR" sz="2700" b="1" dirty="0" smtClean="0"/>
              <a:t>BILO  SUPER  </a:t>
            </a:r>
            <a:r>
              <a:rPr lang="hr-HR" sz="2700" b="1" dirty="0"/>
              <a:t>PUTOVANJE U </a:t>
            </a:r>
            <a:r>
              <a:rPr lang="hr-HR" sz="2700" b="1" dirty="0" smtClean="0"/>
              <a:t> MAŠTI</a:t>
            </a:r>
            <a:r>
              <a:rPr lang="hr-HR" sz="2700" b="1" dirty="0"/>
              <a:t>. </a:t>
            </a:r>
            <a:r>
              <a:rPr lang="hr-HR" sz="2700" b="1" dirty="0" smtClean="0"/>
              <a:t> NADAM  SE  </a:t>
            </a:r>
            <a:r>
              <a:rPr lang="hr-HR" sz="2700" b="1" dirty="0"/>
              <a:t>DA </a:t>
            </a:r>
            <a:r>
              <a:rPr lang="hr-HR" sz="2700" b="1" dirty="0" smtClean="0"/>
              <a:t> ĆE             TAKO   UZBUDLJIVO  </a:t>
            </a:r>
            <a:r>
              <a:rPr lang="hr-HR" sz="2700" b="1" dirty="0"/>
              <a:t>BITI </a:t>
            </a:r>
            <a:r>
              <a:rPr lang="hr-HR" sz="2700" b="1" dirty="0" smtClean="0"/>
              <a:t> I  U  STVARNOSTI. HEJ, DRUŠTVOOOO!    ČEKAJTE  I  MENE,   DOLAAAAAZIIIIIIM !</a:t>
            </a:r>
            <a:r>
              <a:rPr lang="hr-HR" sz="2700" b="1" dirty="0"/>
              <a:t/>
            </a:r>
            <a:br>
              <a:rPr lang="hr-HR" sz="2700" b="1" dirty="0"/>
            </a:br>
            <a:endParaRPr lang="hr-HR" sz="2700" b="1" dirty="0"/>
          </a:p>
        </p:txBody>
      </p:sp>
      <p:sp>
        <p:nvSpPr>
          <p:cNvPr id="3" name="Content Placeholder 2"/>
          <p:cNvSpPr>
            <a:spLocks noGrp="1"/>
          </p:cNvSpPr>
          <p:nvPr>
            <p:ph idx="1"/>
          </p:nvPr>
        </p:nvSpPr>
        <p:spPr>
          <a:xfrm>
            <a:off x="323528" y="1484784"/>
            <a:ext cx="8496944" cy="5040560"/>
          </a:xfrm>
          <a:solidFill>
            <a:schemeClr val="accent3">
              <a:lumMod val="20000"/>
              <a:lumOff val="80000"/>
            </a:schemeClr>
          </a:solidFill>
        </p:spPr>
        <p:txBody>
          <a:bodyPr/>
          <a:lstStyle/>
          <a:p>
            <a:endParaRPr lang="hr-HR" dirty="0"/>
          </a:p>
        </p:txBody>
      </p:sp>
      <p:pic>
        <p:nvPicPr>
          <p:cNvPr id="1027" name="Picture 3" descr="C:\Users\Iva\Desktop\foto more\WP_20160605_21_02_24_Pro.jpg"/>
          <p:cNvPicPr>
            <a:picLocks noChangeAspect="1" noChangeArrowheads="1"/>
          </p:cNvPicPr>
          <p:nvPr/>
        </p:nvPicPr>
        <p:blipFill>
          <a:blip r:embed="rId2" cstate="print"/>
          <a:srcRect/>
          <a:stretch>
            <a:fillRect/>
          </a:stretch>
        </p:blipFill>
        <p:spPr bwMode="auto">
          <a:xfrm>
            <a:off x="395536" y="1484784"/>
            <a:ext cx="8424936" cy="504056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0" fill="hold"/>
                                        <p:tgtEl>
                                          <p:spTgt spid="1027"/>
                                        </p:tgtEl>
                                        <p:attrNameLst>
                                          <p:attrName>ppt_w</p:attrName>
                                        </p:attrNameLst>
                                      </p:cBhvr>
                                      <p:tavLst>
                                        <p:tav tm="0" fmla="#ppt_w*sin(2.5*pi*$)">
                                          <p:val>
                                            <p:fltVal val="0"/>
                                          </p:val>
                                        </p:tav>
                                        <p:tav tm="100000">
                                          <p:val>
                                            <p:fltVal val="1"/>
                                          </p:val>
                                        </p:tav>
                                      </p:tavLst>
                                    </p:anim>
                                    <p:anim calcmode="lin" valueType="num">
                                      <p:cBhvr>
                                        <p:cTn id="8" dur="5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770" decel="100000"/>
                                        <p:tgtEl>
                                          <p:spTgt spid="3">
                                            <p:bg/>
                                          </p:spTgt>
                                        </p:tgtEl>
                                      </p:cBhvr>
                                    </p:animEffect>
                                    <p:animScale>
                                      <p:cBhvr>
                                        <p:cTn id="14" dur="770" decel="100000"/>
                                        <p:tgtEl>
                                          <p:spTgt spid="3">
                                            <p:bg/>
                                          </p:spTgt>
                                        </p:tgtEl>
                                      </p:cBhvr>
                                      <p:from x="10000" y="10000"/>
                                      <p:to x="200000" y="450000"/>
                                    </p:animScale>
                                    <p:animScale>
                                      <p:cBhvr>
                                        <p:cTn id="15" dur="1230" accel="100000" fill="hold">
                                          <p:stCondLst>
                                            <p:cond delay="770"/>
                                          </p:stCondLst>
                                        </p:cTn>
                                        <p:tgtEl>
                                          <p:spTgt spid="3">
                                            <p:bg/>
                                          </p:spTgt>
                                        </p:tgtEl>
                                      </p:cBhvr>
                                      <p:from x="200000" y="450000"/>
                                      <p:to x="100000" y="100000"/>
                                    </p:animScale>
                                    <p:set>
                                      <p:cBhvr>
                                        <p:cTn id="16" dur="770" fill="hold"/>
                                        <p:tgtEl>
                                          <p:spTgt spid="3">
                                            <p:bg/>
                                          </p:spTgt>
                                        </p:tgtEl>
                                        <p:attrNameLst>
                                          <p:attrName>ppt_x</p:attrName>
                                        </p:attrNameLst>
                                      </p:cBhvr>
                                      <p:to>
                                        <p:strVal val="(0.5)"/>
                                      </p:to>
                                    </p:set>
                                    <p:anim from="(0.5)" to="(#ppt_x)" calcmode="lin" valueType="num">
                                      <p:cBhvr>
                                        <p:cTn id="17" dur="1230" accel="100000" fill="hold">
                                          <p:stCondLst>
                                            <p:cond delay="770"/>
                                          </p:stCondLst>
                                        </p:cTn>
                                        <p:tgtEl>
                                          <p:spTgt spid="3">
                                            <p:bg/>
                                          </p:spTgt>
                                        </p:tgtEl>
                                        <p:attrNameLst>
                                          <p:attrName>ppt_x</p:attrName>
                                        </p:attrNameLst>
                                      </p:cBhvr>
                                    </p:anim>
                                    <p:set>
                                      <p:cBhvr>
                                        <p:cTn id="18" dur="770" fill="hold"/>
                                        <p:tgtEl>
                                          <p:spTgt spid="3">
                                            <p:bg/>
                                          </p:spTgt>
                                        </p:tgtEl>
                                        <p:attrNameLst>
                                          <p:attrName>ppt_y</p:attrName>
                                        </p:attrNameLst>
                                      </p:cBhvr>
                                      <p:to>
                                        <p:strVal val="(#ppt_y+0.4)"/>
                                      </p:to>
                                    </p:set>
                                    <p:anim from="(#ppt_y+0.4)" to="(#ppt_y)" calcmode="lin" valueType="num">
                                      <p:cBhvr>
                                        <p:cTn id="19" dur="1230" accel="100000" fill="hold">
                                          <p:stCondLst>
                                            <p:cond delay="770"/>
                                          </p:stCondLst>
                                        </p:cTn>
                                        <p:tgtEl>
                                          <p:spTgt spid="3">
                                            <p:bg/>
                                          </p:spTgt>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grpId="0" nodeType="clickEffect" nodePh="1">
                                  <p:stCondLst>
                                    <p:cond delay="0"/>
                                  </p:stCondLst>
                                  <p:endCondLst>
                                    <p:cond evt="begin" delay="0">
                                      <p:tn val="22"/>
                                    </p:cond>
                                  </p:end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770" decel="100000"/>
                                        <p:tgtEl>
                                          <p:spTgt spid="3">
                                            <p:txEl>
                                              <p:pRg st="0" end="0"/>
                                            </p:txEl>
                                          </p:spTgt>
                                        </p:tgtEl>
                                      </p:cBhvr>
                                    </p:animEffect>
                                    <p:animScale>
                                      <p:cBhvr>
                                        <p:cTn id="25" dur="770" decel="100000"/>
                                        <p:tgtEl>
                                          <p:spTgt spid="3">
                                            <p:txEl>
                                              <p:pRg st="0" end="0"/>
                                            </p:txEl>
                                          </p:spTgt>
                                        </p:tgtEl>
                                      </p:cBhvr>
                                      <p:from x="10000" y="10000"/>
                                      <p:to x="200000" y="450000"/>
                                    </p:animScale>
                                    <p:animScale>
                                      <p:cBhvr>
                                        <p:cTn id="26" dur="1230" accel="100000" fill="hold">
                                          <p:stCondLst>
                                            <p:cond delay="770"/>
                                          </p:stCondLst>
                                        </p:cTn>
                                        <p:tgtEl>
                                          <p:spTgt spid="3">
                                            <p:txEl>
                                              <p:pRg st="0" end="0"/>
                                            </p:txEl>
                                          </p:spTgt>
                                        </p:tgtEl>
                                      </p:cBhvr>
                                      <p:from x="200000" y="450000"/>
                                      <p:to x="100000" y="100000"/>
                                    </p:animScale>
                                    <p:set>
                                      <p:cBhvr>
                                        <p:cTn id="27" dur="770" fill="hold"/>
                                        <p:tgtEl>
                                          <p:spTgt spid="3">
                                            <p:txEl>
                                              <p:pRg st="0" end="0"/>
                                            </p:txEl>
                                          </p:spTgt>
                                        </p:tgtEl>
                                        <p:attrNameLst>
                                          <p:attrName>ppt_x</p:attrName>
                                        </p:attrNameLst>
                                      </p:cBhvr>
                                      <p:to>
                                        <p:strVal val="(0.5)"/>
                                      </p:to>
                                    </p:set>
                                    <p:anim from="(0.5)" to="(#ppt_x)" calcmode="lin" valueType="num">
                                      <p:cBhvr>
                                        <p:cTn id="28" dur="1230" accel="100000" fill="hold">
                                          <p:stCondLst>
                                            <p:cond delay="770"/>
                                          </p:stCondLst>
                                        </p:cTn>
                                        <p:tgtEl>
                                          <p:spTgt spid="3">
                                            <p:txEl>
                                              <p:pRg st="0" end="0"/>
                                            </p:txEl>
                                          </p:spTgt>
                                        </p:tgtEl>
                                        <p:attrNameLst>
                                          <p:attrName>ppt_x</p:attrName>
                                        </p:attrNameLst>
                                      </p:cBhvr>
                                    </p:anim>
                                    <p:set>
                                      <p:cBhvr>
                                        <p:cTn id="29" dur="770" fill="hold"/>
                                        <p:tgtEl>
                                          <p:spTgt spid="3">
                                            <p:txEl>
                                              <p:pRg st="0" end="0"/>
                                            </p:txEl>
                                          </p:spTgt>
                                        </p:tgtEl>
                                        <p:attrNameLst>
                                          <p:attrName>ppt_y</p:attrName>
                                        </p:attrNameLst>
                                      </p:cBhvr>
                                      <p:to>
                                        <p:strVal val="(#ppt_y+0.4)"/>
                                      </p:to>
                                    </p:set>
                                    <p:anim from="(#ppt_y+0.4)" to="(#ppt_y)" calcmode="lin" valueType="num">
                                      <p:cBhvr>
                                        <p:cTn id="30"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96944" cy="1282154"/>
          </a:xfrm>
          <a:solidFill>
            <a:schemeClr val="accent5"/>
          </a:solidFill>
          <a:ln w="76200">
            <a:solidFill>
              <a:srgbClr val="FF0000"/>
            </a:solidFill>
          </a:ln>
        </p:spPr>
        <p:txBody>
          <a:bodyPr/>
          <a:lstStyle/>
          <a:p>
            <a:r>
              <a:rPr lang="hr-HR" b="1" dirty="0" smtClean="0">
                <a:solidFill>
                  <a:srgbClr val="C00000"/>
                </a:solidFill>
                <a:latin typeface="Algerian" pitchFamily="82" charset="0"/>
              </a:rPr>
              <a:t>OUR  SUPERHEROES</a:t>
            </a:r>
            <a:endParaRPr lang="hr-HR" b="1" dirty="0">
              <a:solidFill>
                <a:srgbClr val="C00000"/>
              </a:solidFill>
              <a:latin typeface="Algerian" pitchFamily="82" charset="0"/>
            </a:endParaRPr>
          </a:p>
        </p:txBody>
      </p:sp>
      <p:pic>
        <p:nvPicPr>
          <p:cNvPr id="1026" name="Picture 2" descr="C:\Users\Iva\Desktop\WP_20160611_14_24_16_Pro.jpg"/>
          <p:cNvPicPr>
            <a:picLocks noGrp="1" noChangeAspect="1" noChangeArrowheads="1"/>
          </p:cNvPicPr>
          <p:nvPr>
            <p:ph idx="1"/>
          </p:nvPr>
        </p:nvPicPr>
        <p:blipFill>
          <a:blip r:embed="rId3" cstate="print"/>
          <a:srcRect/>
          <a:stretch>
            <a:fillRect/>
          </a:stretch>
        </p:blipFill>
        <p:spPr bwMode="auto">
          <a:xfrm rot="1793723">
            <a:off x="6440107" y="1236429"/>
            <a:ext cx="2105804" cy="2962137"/>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p:cNvPicPr>
            <a:picLocks noChangeAspect="1" noChangeArrowheads="1"/>
          </p:cNvPicPr>
          <p:nvPr/>
        </p:nvPicPr>
        <p:blipFill>
          <a:blip r:embed="rId4" cstate="print"/>
          <a:srcRect/>
          <a:stretch>
            <a:fillRect/>
          </a:stretch>
        </p:blipFill>
        <p:spPr bwMode="auto">
          <a:xfrm>
            <a:off x="2627784" y="1484784"/>
            <a:ext cx="2088232" cy="3888432"/>
          </a:xfrm>
          <a:prstGeom prst="ellipse">
            <a:avLst/>
          </a:prstGeom>
          <a:noFill/>
          <a:ln w="38100">
            <a:solidFill>
              <a:srgbClr val="FF0000"/>
            </a:solidFill>
            <a:miter lim="800000"/>
            <a:headEnd/>
            <a:tailEnd/>
          </a:ln>
          <a:effectLst/>
        </p:spPr>
      </p:pic>
      <p:pic>
        <p:nvPicPr>
          <p:cNvPr id="1027" name="Picture 3" descr="C:\Users\Iva\Desktop\WP_20160611_14_24_56_Pro.jpg"/>
          <p:cNvPicPr>
            <a:picLocks noChangeAspect="1" noChangeArrowheads="1"/>
          </p:cNvPicPr>
          <p:nvPr/>
        </p:nvPicPr>
        <p:blipFill>
          <a:blip r:embed="rId5" cstate="print"/>
          <a:srcRect/>
          <a:stretch>
            <a:fillRect/>
          </a:stretch>
        </p:blipFill>
        <p:spPr bwMode="auto">
          <a:xfrm>
            <a:off x="4644008" y="3861048"/>
            <a:ext cx="1799643" cy="2592288"/>
          </a:xfrm>
          <a:prstGeom prst="ellipse">
            <a:avLst/>
          </a:prstGeom>
          <a:ln w="63500" cap="rnd">
            <a:solidFill>
              <a:schemeClr val="accent5">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C:\Users\Iva\Desktop\WP_20160611_14_25_48_Pro.jpg"/>
          <p:cNvPicPr>
            <a:picLocks noChangeAspect="1" noChangeArrowheads="1"/>
          </p:cNvPicPr>
          <p:nvPr/>
        </p:nvPicPr>
        <p:blipFill>
          <a:blip r:embed="rId6" cstate="print"/>
          <a:srcRect/>
          <a:stretch>
            <a:fillRect/>
          </a:stretch>
        </p:blipFill>
        <p:spPr bwMode="auto">
          <a:xfrm rot="1048756">
            <a:off x="84472" y="1008537"/>
            <a:ext cx="2016224" cy="255398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descr="C:\Users\Iva\Desktop\WP_20160611_14_25_31_Pro.jpg"/>
          <p:cNvPicPr>
            <a:picLocks noChangeAspect="1" noChangeArrowheads="1"/>
          </p:cNvPicPr>
          <p:nvPr/>
        </p:nvPicPr>
        <p:blipFill>
          <a:blip r:embed="rId7" cstate="print"/>
          <a:srcRect/>
          <a:stretch>
            <a:fillRect/>
          </a:stretch>
        </p:blipFill>
        <p:spPr bwMode="auto">
          <a:xfrm>
            <a:off x="395536" y="3501008"/>
            <a:ext cx="2232248" cy="3130531"/>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8" cstate="print"/>
          <a:srcRect/>
          <a:stretch>
            <a:fillRect/>
          </a:stretch>
        </p:blipFill>
        <p:spPr bwMode="auto">
          <a:xfrm rot="802274">
            <a:off x="6836957" y="4473415"/>
            <a:ext cx="1516135" cy="2019934"/>
          </a:xfrm>
          <a:prstGeom prst="teardrop">
            <a:avLst>
              <a:gd name="adj" fmla="val 135952"/>
            </a:avLst>
          </a:prstGeom>
          <a:noFill/>
          <a:ln w="76200">
            <a:solidFill>
              <a:schemeClr val="accent2"/>
            </a:solidFill>
            <a:miter lim="800000"/>
            <a:headEnd/>
            <a:tailEnd/>
          </a:ln>
          <a:effectLst/>
        </p:spPr>
      </p:pic>
      <p:pic>
        <p:nvPicPr>
          <p:cNvPr id="9" name="Picture 14" descr="MM900043794[1]"/>
          <p:cNvPicPr>
            <a:picLocks noChangeAspect="1" noChangeArrowheads="1" noCrop="1"/>
          </p:cNvPicPr>
          <p:nvPr/>
        </p:nvPicPr>
        <p:blipFill>
          <a:blip r:embed="rId9" cstate="print"/>
          <a:srcRect/>
          <a:stretch>
            <a:fillRect/>
          </a:stretch>
        </p:blipFill>
        <p:spPr bwMode="auto">
          <a:xfrm>
            <a:off x="4355976" y="1340768"/>
            <a:ext cx="2167357" cy="1631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from="(-#ppt_w/2)" to="(#ppt_x)" calcmode="lin" valueType="num">
                                      <p:cBhvr>
                                        <p:cTn id="7" dur="600" fill="hold">
                                          <p:stCondLst>
                                            <p:cond delay="0"/>
                                          </p:stCondLst>
                                        </p:cTn>
                                        <p:tgtEl>
                                          <p:spTgt spid="1027"/>
                                        </p:tgtEl>
                                        <p:attrNameLst>
                                          <p:attrName>ppt_x</p:attrName>
                                        </p:attrNameLst>
                                      </p:cBhvr>
                                    </p:anim>
                                    <p:anim from="0" to="-1.0" calcmode="lin" valueType="num">
                                      <p:cBhvr>
                                        <p:cTn id="8" dur="200" decel="50000" autoRev="1" fill="hold">
                                          <p:stCondLst>
                                            <p:cond delay="600"/>
                                          </p:stCondLst>
                                        </p:cTn>
                                        <p:tgtEl>
                                          <p:spTgt spid="1027"/>
                                        </p:tgtEl>
                                        <p:attrNameLst>
                                          <p:attrName>xshear</p:attrName>
                                        </p:attrNameLst>
                                      </p:cBhvr>
                                    </p:anim>
                                    <p:animScale>
                                      <p:cBhvr>
                                        <p:cTn id="9" dur="200" decel="100000" autoRev="1" fill="hold">
                                          <p:stCondLst>
                                            <p:cond delay="600"/>
                                          </p:stCondLst>
                                        </p:cTn>
                                        <p:tgtEl>
                                          <p:spTgt spid="1027"/>
                                        </p:tgtEl>
                                      </p:cBhvr>
                                      <p:from x="100000" y="100000"/>
                                      <p:to x="80000" y="100000"/>
                                    </p:animScale>
                                    <p:anim by="(#ppt_h/3+#ppt_w*0.1)" calcmode="lin" valueType="num">
                                      <p:cBhvr additive="sum">
                                        <p:cTn id="10" dur="200" decel="100000" autoRev="1" fill="hold">
                                          <p:stCondLst>
                                            <p:cond delay="600"/>
                                          </p:stCondLst>
                                        </p:cTn>
                                        <p:tgtEl>
                                          <p:spTgt spid="102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anim calcmode="lin" valueType="num">
                                      <p:cBhvr>
                                        <p:cTn id="24" dur="2000" fill="hold"/>
                                        <p:tgtEl>
                                          <p:spTgt spid="1026"/>
                                        </p:tgtEl>
                                        <p:attrNameLst>
                                          <p:attrName>style.rotation</p:attrName>
                                        </p:attrNameLst>
                                      </p:cBhvr>
                                      <p:tavLst>
                                        <p:tav tm="0">
                                          <p:val>
                                            <p:fltVal val="720"/>
                                          </p:val>
                                        </p:tav>
                                        <p:tav tm="100000">
                                          <p:val>
                                            <p:fltVal val="0"/>
                                          </p:val>
                                        </p:tav>
                                      </p:tavLst>
                                    </p:anim>
                                    <p:anim calcmode="lin" valueType="num">
                                      <p:cBhvr>
                                        <p:cTn id="25" dur="2000" fill="hold"/>
                                        <p:tgtEl>
                                          <p:spTgt spid="1026"/>
                                        </p:tgtEl>
                                        <p:attrNameLst>
                                          <p:attrName>ppt_h</p:attrName>
                                        </p:attrNameLst>
                                      </p:cBhvr>
                                      <p:tavLst>
                                        <p:tav tm="0">
                                          <p:val>
                                            <p:fltVal val="0"/>
                                          </p:val>
                                        </p:tav>
                                        <p:tav tm="100000">
                                          <p:val>
                                            <p:strVal val="#ppt_h"/>
                                          </p:val>
                                        </p:tav>
                                      </p:tavLst>
                                    </p:anim>
                                    <p:anim calcmode="lin" valueType="num">
                                      <p:cBhvr>
                                        <p:cTn id="26"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70" decel="100000"/>
                                        <p:tgtEl>
                                          <p:spTgt spid="5"/>
                                        </p:tgtEl>
                                      </p:cBhvr>
                                    </p:animEffect>
                                    <p:animScale>
                                      <p:cBhvr>
                                        <p:cTn id="32" dur="770" decel="100000"/>
                                        <p:tgtEl>
                                          <p:spTgt spid="5"/>
                                        </p:tgtEl>
                                      </p:cBhvr>
                                      <p:from x="10000" y="10000"/>
                                      <p:to x="200000" y="450000"/>
                                    </p:animScale>
                                    <p:animScale>
                                      <p:cBhvr>
                                        <p:cTn id="33" dur="1230" accel="100000" fill="hold">
                                          <p:stCondLst>
                                            <p:cond delay="770"/>
                                          </p:stCondLst>
                                        </p:cTn>
                                        <p:tgtEl>
                                          <p:spTgt spid="5"/>
                                        </p:tgtEl>
                                      </p:cBhvr>
                                      <p:from x="200000" y="450000"/>
                                      <p:to x="100000" y="100000"/>
                                    </p:animScale>
                                    <p:set>
                                      <p:cBhvr>
                                        <p:cTn id="34" dur="770" fill="hold"/>
                                        <p:tgtEl>
                                          <p:spTgt spid="5"/>
                                        </p:tgtEl>
                                        <p:attrNameLst>
                                          <p:attrName>ppt_x</p:attrName>
                                        </p:attrNameLst>
                                      </p:cBhvr>
                                      <p:to>
                                        <p:strVal val="(0.5)"/>
                                      </p:to>
                                    </p:set>
                                    <p:anim from="(0.5)" to="(#ppt_x)" calcmode="lin" valueType="num">
                                      <p:cBhvr>
                                        <p:cTn id="35" dur="1230" accel="100000" fill="hold">
                                          <p:stCondLst>
                                            <p:cond delay="770"/>
                                          </p:stCondLst>
                                        </p:cTn>
                                        <p:tgtEl>
                                          <p:spTgt spid="5"/>
                                        </p:tgtEl>
                                        <p:attrNameLst>
                                          <p:attrName>ppt_x</p:attrName>
                                        </p:attrNameLst>
                                      </p:cBhvr>
                                    </p:anim>
                                    <p:set>
                                      <p:cBhvr>
                                        <p:cTn id="36" dur="770" fill="hold"/>
                                        <p:tgtEl>
                                          <p:spTgt spid="5"/>
                                        </p:tgtEl>
                                        <p:attrNameLst>
                                          <p:attrName>ppt_y</p:attrName>
                                        </p:attrNameLst>
                                      </p:cBhvr>
                                      <p:to>
                                        <p:strVal val="(#ppt_y+0.4)"/>
                                      </p:to>
                                    </p:set>
                                    <p:anim from="(#ppt_y+0.4)" to="(#ppt_y)" calcmode="lin" valueType="num">
                                      <p:cBhvr>
                                        <p:cTn id="37" dur="1230" accel="100000" fill="hold">
                                          <p:stCondLst>
                                            <p:cond delay="770"/>
                                          </p:stCondLst>
                                        </p:cTn>
                                        <p:tgtEl>
                                          <p:spTgt spid="5"/>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Clr clrSpc="rgb">
                                      <p:cBhvr override="childStyle">
                                        <p:cTn id="41" dur="100" fill="hold"/>
                                        <p:tgtEl>
                                          <p:spTgt spid="1029"/>
                                        </p:tgtEl>
                                        <p:attrNameLst>
                                          <p:attrName>style.color</p:attrName>
                                        </p:attrNameLst>
                                      </p:cBhvr>
                                      <p:to>
                                        <a:schemeClr val="accent2"/>
                                      </p:to>
                                    </p:animClr>
                                    <p:animClr clrSpc="rgb">
                                      <p:cBhvr>
                                        <p:cTn id="42" dur="100" fill="hold"/>
                                        <p:tgtEl>
                                          <p:spTgt spid="1029"/>
                                        </p:tgtEl>
                                        <p:attrNameLst>
                                          <p:attrName>fillcolor</p:attrName>
                                        </p:attrNameLst>
                                      </p:cBhvr>
                                      <p:to>
                                        <a:schemeClr val="accent2"/>
                                      </p:to>
                                    </p:animClr>
                                    <p:set>
                                      <p:cBhvr>
                                        <p:cTn id="43" dur="100" fill="hold"/>
                                        <p:tgtEl>
                                          <p:spTgt spid="1029"/>
                                        </p:tgtEl>
                                        <p:attrNameLst>
                                          <p:attrName>fill.type</p:attrName>
                                        </p:attrNameLst>
                                      </p:cBhvr>
                                      <p:to>
                                        <p:strVal val="solid"/>
                                      </p:to>
                                    </p:set>
                                    <p:set>
                                      <p:cBhvr>
                                        <p:cTn id="44" dur="100" fill="hold"/>
                                        <p:tgtEl>
                                          <p:spTgt spid="1029"/>
                                        </p:tgtEl>
                                        <p:attrNameLst>
                                          <p:attrName>fill.on</p:attrName>
                                        </p:attrNameLst>
                                      </p:cBhvr>
                                      <p:to>
                                        <p:strVal val="true"/>
                                      </p:to>
                                    </p:set>
                                    <p:animRot by="120000">
                                      <p:cBhvr>
                                        <p:cTn id="45" dur="100" fill="hold">
                                          <p:stCondLst>
                                            <p:cond delay="0"/>
                                          </p:stCondLst>
                                        </p:cTn>
                                        <p:tgtEl>
                                          <p:spTgt spid="1029"/>
                                        </p:tgtEl>
                                        <p:attrNameLst>
                                          <p:attrName>r</p:attrName>
                                        </p:attrNameLst>
                                      </p:cBhvr>
                                    </p:animRot>
                                    <p:animRot by="-240000">
                                      <p:cBhvr>
                                        <p:cTn id="46" dur="200" fill="hold">
                                          <p:stCondLst>
                                            <p:cond delay="200"/>
                                          </p:stCondLst>
                                        </p:cTn>
                                        <p:tgtEl>
                                          <p:spTgt spid="1029"/>
                                        </p:tgtEl>
                                        <p:attrNameLst>
                                          <p:attrName>r</p:attrName>
                                        </p:attrNameLst>
                                      </p:cBhvr>
                                    </p:animRot>
                                    <p:animRot by="240000">
                                      <p:cBhvr>
                                        <p:cTn id="47" dur="200" fill="hold">
                                          <p:stCondLst>
                                            <p:cond delay="400"/>
                                          </p:stCondLst>
                                        </p:cTn>
                                        <p:tgtEl>
                                          <p:spTgt spid="1029"/>
                                        </p:tgtEl>
                                        <p:attrNameLst>
                                          <p:attrName>r</p:attrName>
                                        </p:attrNameLst>
                                      </p:cBhvr>
                                    </p:animRot>
                                    <p:animRot by="-240000">
                                      <p:cBhvr>
                                        <p:cTn id="48" dur="200" fill="hold">
                                          <p:stCondLst>
                                            <p:cond delay="600"/>
                                          </p:stCondLst>
                                        </p:cTn>
                                        <p:tgtEl>
                                          <p:spTgt spid="1029"/>
                                        </p:tgtEl>
                                        <p:attrNameLst>
                                          <p:attrName>r</p:attrName>
                                        </p:attrNameLst>
                                      </p:cBhvr>
                                    </p:animRot>
                                    <p:animRot by="120000">
                                      <p:cBhvr>
                                        <p:cTn id="49" dur="200" fill="hold">
                                          <p:stCondLst>
                                            <p:cond delay="800"/>
                                          </p:stCondLst>
                                        </p:cTn>
                                        <p:tgtEl>
                                          <p:spTgt spid="102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5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770" decel="100000"/>
                                        <p:tgtEl>
                                          <p:spTgt spid="2"/>
                                        </p:tgtEl>
                                      </p:cBhvr>
                                    </p:animEffect>
                                    <p:animScale>
                                      <p:cBhvr>
                                        <p:cTn id="55" dur="770" decel="100000"/>
                                        <p:tgtEl>
                                          <p:spTgt spid="2"/>
                                        </p:tgtEl>
                                      </p:cBhvr>
                                      <p:from x="10000" y="10000"/>
                                      <p:to x="200000" y="450000"/>
                                    </p:animScale>
                                    <p:animScale>
                                      <p:cBhvr>
                                        <p:cTn id="56" dur="1230" accel="100000" fill="hold">
                                          <p:stCondLst>
                                            <p:cond delay="770"/>
                                          </p:stCondLst>
                                        </p:cTn>
                                        <p:tgtEl>
                                          <p:spTgt spid="2"/>
                                        </p:tgtEl>
                                      </p:cBhvr>
                                      <p:from x="200000" y="450000"/>
                                      <p:to x="100000" y="100000"/>
                                    </p:animScale>
                                    <p:set>
                                      <p:cBhvr>
                                        <p:cTn id="57" dur="770" fill="hold"/>
                                        <p:tgtEl>
                                          <p:spTgt spid="2"/>
                                        </p:tgtEl>
                                        <p:attrNameLst>
                                          <p:attrName>ppt_x</p:attrName>
                                        </p:attrNameLst>
                                      </p:cBhvr>
                                      <p:to>
                                        <p:strVal val="(0.5)"/>
                                      </p:to>
                                    </p:set>
                                    <p:anim from="(0.5)" to="(#ppt_x)" calcmode="lin" valueType="num">
                                      <p:cBhvr>
                                        <p:cTn id="58" dur="1230" accel="100000" fill="hold">
                                          <p:stCondLst>
                                            <p:cond delay="770"/>
                                          </p:stCondLst>
                                        </p:cTn>
                                        <p:tgtEl>
                                          <p:spTgt spid="2"/>
                                        </p:tgtEl>
                                        <p:attrNameLst>
                                          <p:attrName>ppt_x</p:attrName>
                                        </p:attrNameLst>
                                      </p:cBhvr>
                                    </p:anim>
                                    <p:set>
                                      <p:cBhvr>
                                        <p:cTn id="59" dur="770" fill="hold"/>
                                        <p:tgtEl>
                                          <p:spTgt spid="2"/>
                                        </p:tgtEl>
                                        <p:attrNameLst>
                                          <p:attrName>ppt_y</p:attrName>
                                        </p:attrNameLst>
                                      </p:cBhvr>
                                      <p:to>
                                        <p:strVal val="(#ppt_y+0.4)"/>
                                      </p:to>
                                    </p:set>
                                    <p:anim from="(#ppt_y+0.4)" to="(#ppt_y)" calcmode="lin" valueType="num">
                                      <p:cBhvr>
                                        <p:cTn id="60" dur="1230" accel="100000" fill="hold">
                                          <p:stCondLst>
                                            <p:cond delay="770"/>
                                          </p:stCondLst>
                                        </p:cTn>
                                        <p:tgtEl>
                                          <p:spTgt spid="2"/>
                                        </p:tgtEl>
                                        <p:attrNameLst>
                                          <p:attrName>ppt_y</p:attrName>
                                        </p:attrNameLst>
                                      </p:cBhvr>
                                    </p:anim>
                                  </p:childTnLst>
                                </p:cTn>
                              </p:par>
                            </p:childTnLst>
                          </p:cTn>
                        </p:par>
                      </p:childTnLst>
                    </p:cTn>
                  </p:par>
                  <p:par>
                    <p:cTn id="61" fill="hold">
                      <p:stCondLst>
                        <p:cond delay="indefinite"/>
                      </p:stCondLst>
                      <p:childTnLst>
                        <p:par>
                          <p:cTn id="62" fill="hold">
                            <p:stCondLst>
                              <p:cond delay="0"/>
                            </p:stCondLst>
                            <p:childTnLst>
                              <p:par>
                                <p:cTn id="63" presetID="21" presetClass="emph" presetSubtype="0" fill="hold" nodeType="clickEffect">
                                  <p:stCondLst>
                                    <p:cond delay="0"/>
                                  </p:stCondLst>
                                  <p:childTnLst>
                                    <p:animClr clrSpc="hsl">
                                      <p:cBhvr override="childStyle">
                                        <p:cTn id="64" dur="500" fill="hold"/>
                                        <p:tgtEl>
                                          <p:spTgt spid="10"/>
                                        </p:tgtEl>
                                        <p:attrNameLst>
                                          <p:attrName>style.color</p:attrName>
                                        </p:attrNameLst>
                                      </p:cBhvr>
                                      <p:by>
                                        <p:hsl h="7200000" s="0" l="0"/>
                                      </p:by>
                                    </p:animClr>
                                    <p:animClr clrSpc="hsl">
                                      <p:cBhvr>
                                        <p:cTn id="65" dur="500" fill="hold"/>
                                        <p:tgtEl>
                                          <p:spTgt spid="10"/>
                                        </p:tgtEl>
                                        <p:attrNameLst>
                                          <p:attrName>fillcolor</p:attrName>
                                        </p:attrNameLst>
                                      </p:cBhvr>
                                      <p:by>
                                        <p:hsl h="7200000" s="0" l="0"/>
                                      </p:by>
                                    </p:animClr>
                                    <p:animClr clrSpc="hsl">
                                      <p:cBhvr>
                                        <p:cTn id="66" dur="500" fill="hold"/>
                                        <p:tgtEl>
                                          <p:spTgt spid="10"/>
                                        </p:tgtEl>
                                        <p:attrNameLst>
                                          <p:attrName>stroke.color</p:attrName>
                                        </p:attrNameLst>
                                      </p:cBhvr>
                                      <p:by>
                                        <p:hsl h="7200000" s="0" l="0"/>
                                      </p:by>
                                    </p:animClr>
                                    <p:set>
                                      <p:cBhvr>
                                        <p:cTn id="67"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1224136"/>
          </a:xfrm>
          <a:solidFill>
            <a:schemeClr val="accent2">
              <a:lumMod val="60000"/>
              <a:lumOff val="40000"/>
            </a:schemeClr>
          </a:solidFill>
          <a:ln w="76200">
            <a:solidFill>
              <a:srgbClr val="0070C0"/>
            </a:solidFill>
          </a:ln>
        </p:spPr>
        <p:txBody>
          <a:bodyPr>
            <a:noAutofit/>
          </a:bodyPr>
          <a:lstStyle/>
          <a:p>
            <a:r>
              <a:rPr lang="hr-HR" sz="3600" b="1" dirty="0" smtClean="0">
                <a:solidFill>
                  <a:srgbClr val="FFFF00"/>
                </a:solidFill>
              </a:rPr>
              <a:t>  eTwinning  project :                                                            </a:t>
            </a:r>
            <a:r>
              <a:rPr lang="en-GB" sz="3600" b="1" dirty="0" smtClean="0">
                <a:solidFill>
                  <a:srgbClr val="FFFF00"/>
                </a:solidFill>
              </a:rPr>
              <a:t>Stories with our superheroes</a:t>
            </a:r>
            <a:endParaRPr lang="hr-HR" sz="3600" b="1" dirty="0">
              <a:solidFill>
                <a:srgbClr val="FFFF00"/>
              </a:solidFill>
            </a:endParaRPr>
          </a:p>
        </p:txBody>
      </p:sp>
      <p:sp>
        <p:nvSpPr>
          <p:cNvPr id="3" name="Content Placeholder 2"/>
          <p:cNvSpPr>
            <a:spLocks noGrp="1"/>
          </p:cNvSpPr>
          <p:nvPr>
            <p:ph idx="1"/>
          </p:nvPr>
        </p:nvSpPr>
        <p:spPr>
          <a:xfrm>
            <a:off x="395536" y="1600200"/>
            <a:ext cx="8352928" cy="4925144"/>
          </a:xfrm>
          <a:solidFill>
            <a:srgbClr val="FFFF00"/>
          </a:solidFill>
          <a:ln w="76200">
            <a:solidFill>
              <a:srgbClr val="0070C0"/>
            </a:solidFill>
          </a:ln>
        </p:spPr>
        <p:txBody>
          <a:bodyPr>
            <a:normAutofit lnSpcReduction="10000"/>
          </a:bodyPr>
          <a:lstStyle/>
          <a:p>
            <a:r>
              <a:rPr lang="hr-HR" b="1" dirty="0" smtClean="0">
                <a:solidFill>
                  <a:srgbClr val="FFFF00"/>
                </a:solidFill>
                <a:latin typeface="Comic Sans MS" pitchFamily="66" charset="0"/>
              </a:rPr>
              <a:t>        </a:t>
            </a:r>
            <a:r>
              <a:rPr lang="hr-HR" b="1" dirty="0" smtClean="0">
                <a:solidFill>
                  <a:schemeClr val="accent4"/>
                </a:solidFill>
                <a:latin typeface="+mj-lt"/>
              </a:rPr>
              <a:t>OŠ Josipa Kozarca,Slatina </a:t>
            </a:r>
          </a:p>
          <a:p>
            <a:endParaRPr lang="hr-HR" sz="2800" b="1" dirty="0" smtClean="0">
              <a:solidFill>
                <a:schemeClr val="accent4"/>
              </a:solidFill>
              <a:latin typeface="+mj-lt"/>
              <a:cs typeface="Times New Roman" pitchFamily="18" charset="0"/>
            </a:endParaRPr>
          </a:p>
          <a:p>
            <a:r>
              <a:rPr lang="hr-HR" sz="2800" b="1" dirty="0" smtClean="0">
                <a:solidFill>
                  <a:schemeClr val="accent4">
                    <a:lumMod val="60000"/>
                    <a:lumOff val="40000"/>
                  </a:schemeClr>
                </a:solidFill>
                <a:latin typeface="Times New Roman" pitchFamily="18" charset="0"/>
                <a:cs typeface="Times New Roman" pitchFamily="18" charset="0"/>
              </a:rPr>
              <a:t>       </a:t>
            </a:r>
            <a:r>
              <a:rPr lang="hr-HR" sz="2800" b="1" dirty="0" smtClean="0">
                <a:solidFill>
                  <a:srgbClr val="0070C0"/>
                </a:solidFill>
                <a:latin typeface="+mj-lt"/>
                <a:cs typeface="Times New Roman" pitchFamily="18" charset="0"/>
              </a:rPr>
              <a:t>SUPERHEROJI – ČUVARI  DJEČJIH  SNOVA</a:t>
            </a:r>
          </a:p>
          <a:p>
            <a:endParaRPr lang="hr-HR" b="1" dirty="0" smtClean="0">
              <a:solidFill>
                <a:schemeClr val="accent4"/>
              </a:solidFill>
              <a:latin typeface="+mj-lt"/>
            </a:endParaRPr>
          </a:p>
          <a:p>
            <a:r>
              <a:rPr lang="hr-HR" b="1" dirty="0" smtClean="0">
                <a:solidFill>
                  <a:schemeClr val="accent4">
                    <a:lumMod val="75000"/>
                  </a:schemeClr>
                </a:solidFill>
                <a:latin typeface="+mj-lt"/>
              </a:rPr>
              <a:t>Učenici 4.c : Mia, Dominik, Antonio, Fran, Roko, Slaven, Katja, Leon i Ian Karol.  </a:t>
            </a:r>
          </a:p>
          <a:p>
            <a:endParaRPr lang="hr-HR" dirty="0" smtClean="0">
              <a:solidFill>
                <a:srgbClr val="FFFF00"/>
              </a:solidFill>
              <a:latin typeface="+mj-lt"/>
            </a:endParaRPr>
          </a:p>
          <a:p>
            <a:r>
              <a:rPr lang="hr-HR" b="1" dirty="0" smtClean="0">
                <a:solidFill>
                  <a:schemeClr val="accent4"/>
                </a:solidFill>
                <a:latin typeface="+mj-lt"/>
              </a:rPr>
              <a:t>Učiteljica:</a:t>
            </a:r>
            <a:r>
              <a:rPr lang="hr-HR" dirty="0" smtClean="0">
                <a:solidFill>
                  <a:schemeClr val="accent4"/>
                </a:solidFill>
                <a:latin typeface="+mj-lt"/>
              </a:rPr>
              <a:t> </a:t>
            </a:r>
            <a:r>
              <a:rPr lang="hr-HR" b="1" dirty="0" smtClean="0">
                <a:solidFill>
                  <a:schemeClr val="accent4"/>
                </a:solidFill>
                <a:latin typeface="+mj-lt"/>
              </a:rPr>
              <a:t>Kata Huber</a:t>
            </a:r>
          </a:p>
          <a:p>
            <a:r>
              <a:rPr lang="hr-HR" b="1" dirty="0" smtClean="0">
                <a:solidFill>
                  <a:schemeClr val="accent4"/>
                </a:solidFill>
                <a:latin typeface="+mj-lt"/>
              </a:rPr>
              <a:t>Lipanj,2016.</a:t>
            </a:r>
          </a:p>
          <a:p>
            <a:endParaRPr lang="hr-HR" dirty="0">
              <a:solidFill>
                <a:srgbClr val="FFFF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strVal val="#ppt_w*0.7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1008112"/>
          </a:xfrm>
          <a:solidFill>
            <a:schemeClr val="bg1"/>
          </a:solidFill>
          <a:ln w="76200">
            <a:solidFill>
              <a:schemeClr val="accent4">
                <a:lumMod val="75000"/>
              </a:schemeClr>
            </a:solidFill>
          </a:ln>
        </p:spPr>
        <p:txBody>
          <a:bodyPr>
            <a:normAutofit/>
          </a:bodyPr>
          <a:lstStyle/>
          <a:p>
            <a:pPr algn="just"/>
            <a:r>
              <a:rPr lang="hr-HR" sz="2400" b="1" dirty="0" smtClean="0"/>
              <a:t>BLIŽI </a:t>
            </a:r>
            <a:r>
              <a:rPr lang="hr-HR" sz="2400" b="1" dirty="0"/>
              <a:t>SE KRAJ ŠKOLSKE GODINE. UČENICI  AUTOBUSOM PUTUJU NA </a:t>
            </a:r>
            <a:r>
              <a:rPr lang="hr-HR" sz="2400" b="1" dirty="0" smtClean="0"/>
              <a:t>MORE, </a:t>
            </a:r>
            <a:r>
              <a:rPr lang="hr-HR" sz="2400" b="1" dirty="0"/>
              <a:t>U ŠKOLU U PRIRODI. SVI SU UZBUĐENI I SRETNI.</a:t>
            </a:r>
            <a:r>
              <a:rPr lang="hr-HR" sz="1200" b="1" dirty="0"/>
              <a:t/>
            </a:r>
            <a:br>
              <a:rPr lang="hr-HR" sz="1200" b="1" dirty="0"/>
            </a:br>
            <a:endParaRPr lang="hr-HR" sz="12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1484784"/>
            <a:ext cx="8352928" cy="4968552"/>
          </a:xfrm>
          <a:prstGeom prst="rect">
            <a:avLst/>
          </a:prstGeom>
          <a:ln>
            <a:solidFill>
              <a:schemeClr val="accent4">
                <a:lumMod val="60000"/>
                <a:lumOff val="40000"/>
              </a:schemeClr>
            </a:solidFill>
          </a:ln>
          <a:effectLst>
            <a:softEdge rad="11250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p:cBhvr override="childStyle">
                                        <p:cTn id="13" dur="250" autoRev="1" fill="hold"/>
                                        <p:tgtEl>
                                          <p:spTgt spid="2050"/>
                                        </p:tgtEl>
                                        <p:attrNameLst>
                                          <p:attrName>style.color</p:attrName>
                                        </p:attrNameLst>
                                      </p:cBhvr>
                                      <p:to>
                                        <a:schemeClr val="bg1"/>
                                      </p:to>
                                    </p:animClr>
                                    <p:animClr clrSpc="rgb">
                                      <p:cBhvr>
                                        <p:cTn id="14" dur="250" autoRev="1" fill="hold"/>
                                        <p:tgtEl>
                                          <p:spTgt spid="2050"/>
                                        </p:tgtEl>
                                        <p:attrNameLst>
                                          <p:attrName>fillcolor</p:attrName>
                                        </p:attrNameLst>
                                      </p:cBhvr>
                                      <p:to>
                                        <a:schemeClr val="bg1"/>
                                      </p:to>
                                    </p:animClr>
                                    <p:set>
                                      <p:cBhvr>
                                        <p:cTn id="15" dur="250" autoRev="1" fill="hold"/>
                                        <p:tgtEl>
                                          <p:spTgt spid="2050"/>
                                        </p:tgtEl>
                                        <p:attrNameLst>
                                          <p:attrName>fill.type</p:attrName>
                                        </p:attrNameLst>
                                      </p:cBhvr>
                                      <p:to>
                                        <p:strVal val="solid"/>
                                      </p:to>
                                    </p:set>
                                    <p:set>
                                      <p:cBhvr>
                                        <p:cTn id="16" dur="250" autoRev="1" fill="hold"/>
                                        <p:tgtEl>
                                          <p:spTgt spid="20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931224" cy="1642194"/>
          </a:xfrm>
        </p:spPr>
        <p:txBody>
          <a:bodyPr>
            <a:normAutofit fontScale="90000"/>
          </a:bodyPr>
          <a:lstStyle/>
          <a:p>
            <a:pPr algn="l"/>
            <a:r>
              <a:rPr lang="hr-HR" sz="2200" dirty="0" smtClean="0"/>
              <a:t/>
            </a:r>
            <a:br>
              <a:rPr lang="hr-HR" sz="2200" dirty="0" smtClean="0"/>
            </a:br>
            <a:r>
              <a:rPr lang="hr-HR" sz="2200" dirty="0"/>
              <a:t/>
            </a:r>
            <a:br>
              <a:rPr lang="hr-HR" sz="2200" dirty="0"/>
            </a:br>
            <a:r>
              <a:rPr lang="hr-HR" sz="2200" dirty="0" smtClean="0"/>
              <a:t/>
            </a:r>
            <a:br>
              <a:rPr lang="hr-HR" sz="2200" dirty="0" smtClean="0"/>
            </a:br>
            <a:r>
              <a:rPr lang="hr-HR" dirty="0"/>
              <a:t/>
            </a:r>
            <a:br>
              <a:rPr lang="hr-HR" dirty="0"/>
            </a:br>
            <a:endParaRPr lang="hr-HR" dirty="0"/>
          </a:p>
        </p:txBody>
      </p:sp>
      <p:sp>
        <p:nvSpPr>
          <p:cNvPr id="6" name="Content Placeholder 5"/>
          <p:cNvSpPr>
            <a:spLocks noGrp="1"/>
          </p:cNvSpPr>
          <p:nvPr>
            <p:ph idx="1"/>
          </p:nvPr>
        </p:nvSpPr>
        <p:spPr>
          <a:xfrm>
            <a:off x="323528" y="404664"/>
            <a:ext cx="8424936" cy="6110139"/>
          </a:xfrm>
          <a:solidFill>
            <a:schemeClr val="accent5">
              <a:lumMod val="20000"/>
              <a:lumOff val="80000"/>
            </a:schemeClr>
          </a:solidFill>
          <a:ln w="57150">
            <a:solidFill>
              <a:srgbClr val="FF0000"/>
            </a:solidFill>
          </a:ln>
        </p:spPr>
        <p:txBody>
          <a:bodyPr>
            <a:normAutofit fontScale="92500"/>
          </a:bodyPr>
          <a:lstStyle/>
          <a:p>
            <a:pPr>
              <a:buNone/>
            </a:pPr>
            <a:r>
              <a:rPr lang="hr-HR" sz="4000" b="1" dirty="0" smtClean="0"/>
              <a:t>  </a:t>
            </a:r>
          </a:p>
          <a:p>
            <a:pPr>
              <a:buNone/>
            </a:pPr>
            <a:r>
              <a:rPr lang="hr-HR" sz="4000" b="1" dirty="0" smtClean="0"/>
              <a:t>    MEĐU  NJIMA SAM I JA. ZA MENE KAŽU DA MI JE „GLAVA STALNO U OBLACIMA“ I DA ME ZATO TREBAJU BOLJE ČUVATI  DA SE NE IZGUBIM. JA ČESTO ODLUTAM, ALI SAMO U MAŠTI. PONIO SAM ZA ČITANJE I SVOJE  NAJDRAŽE  STRIPOVE  O  SUPERHEROJIMA.                                      </a:t>
            </a:r>
          </a:p>
          <a:p>
            <a:pPr>
              <a:buNone/>
            </a:pPr>
            <a:r>
              <a:rPr lang="hr-HR" sz="4000" b="1" dirty="0" smtClean="0"/>
              <a:t>                PRISPAVALO  MI SE...</a:t>
            </a:r>
            <a:r>
              <a:rPr lang="hr-HR" dirty="0" smtClean="0"/>
              <a:t/>
            </a:r>
            <a:br>
              <a:rPr lang="hr-HR" dirty="0" smtClean="0"/>
            </a:br>
            <a:r>
              <a:rPr lang="hr-HR" dirty="0" smtClean="0"/>
              <a:t> </a:t>
            </a:r>
            <a:endParaRPr lang="hr-HR"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strVal val="#ppt_w*0.70"/>
                                          </p:val>
                                        </p:tav>
                                        <p:tav tm="100000">
                                          <p:val>
                                            <p:strVal val="#ppt_w"/>
                                          </p:val>
                                        </p:tav>
                                      </p:tavLst>
                                    </p:anim>
                                    <p:anim calcmode="lin" valueType="num">
                                      <p:cBhvr>
                                        <p:cTn id="8" dur="1000" fill="hold"/>
                                        <p:tgtEl>
                                          <p:spTgt spid="6">
                                            <p:bg/>
                                          </p:spTgt>
                                        </p:tgtEl>
                                        <p:attrNameLst>
                                          <p:attrName>ppt_h</p:attrName>
                                        </p:attrNameLst>
                                      </p:cBhvr>
                                      <p:tavLst>
                                        <p:tav tm="0">
                                          <p:val>
                                            <p:strVal val="#ppt_h"/>
                                          </p:val>
                                        </p:tav>
                                        <p:tav tm="100000">
                                          <p:val>
                                            <p:strVal val="#ppt_h"/>
                                          </p:val>
                                        </p:tav>
                                      </p:tavLst>
                                    </p:anim>
                                    <p:animEffect transition="in" filter="fade">
                                      <p:cBhvr>
                                        <p:cTn id="9" dur="1000"/>
                                        <p:tgtEl>
                                          <p:spTgt spid="6">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792088"/>
          </a:xfrm>
          <a:ln w="57150">
            <a:solidFill>
              <a:srgbClr val="FF0000"/>
            </a:solidFill>
          </a:ln>
        </p:spPr>
        <p:txBody>
          <a:bodyPr>
            <a:normAutofit fontScale="90000"/>
          </a:bodyPr>
          <a:lstStyle/>
          <a:p>
            <a:r>
              <a:rPr lang="hr-HR" sz="2400" dirty="0" smtClean="0"/>
              <a:t> </a:t>
            </a:r>
            <a:br>
              <a:rPr lang="hr-HR" sz="2400" dirty="0" smtClean="0"/>
            </a:br>
            <a:r>
              <a:rPr lang="hr-HR" sz="2400" b="1" dirty="0" smtClean="0"/>
              <a:t>DOK  GLEDAM  KROZ  PROZOR I DIVIM SE KRAJOLICIMA,        ZAMIŠLJAM KAKO MI U PROLAZU  MAŠE  FLASH GORDON.</a:t>
            </a:r>
            <a:r>
              <a:rPr lang="hr-HR" sz="1800" b="1" dirty="0" smtClean="0"/>
              <a:t/>
            </a:r>
            <a:br>
              <a:rPr lang="hr-HR" sz="1800" b="1" dirty="0" smtClean="0"/>
            </a:br>
            <a:endParaRPr lang="hr-HR" sz="1800" dirty="0"/>
          </a:p>
        </p:txBody>
      </p:sp>
      <p:sp>
        <p:nvSpPr>
          <p:cNvPr id="4" name="Content Placeholder 3"/>
          <p:cNvSpPr>
            <a:spLocks noGrp="1"/>
          </p:cNvSpPr>
          <p:nvPr>
            <p:ph sz="half" idx="2"/>
          </p:nvPr>
        </p:nvSpPr>
        <p:spPr/>
        <p:txBody>
          <a:bodyPr/>
          <a:lstStyle/>
          <a:p>
            <a:endParaRPr lang="hr-HR" dirty="0"/>
          </a:p>
        </p:txBody>
      </p:sp>
      <p:pic>
        <p:nvPicPr>
          <p:cNvPr id="5" name="Picture 3" descr="C:\Users\Iva\Desktop\foto more\WP_20160603_12_54_34_Pro.jpg"/>
          <p:cNvPicPr>
            <a:picLocks noGrp="1" noChangeAspect="1" noChangeArrowheads="1"/>
          </p:cNvPicPr>
          <p:nvPr>
            <p:ph sz="half" idx="1"/>
          </p:nvPr>
        </p:nvPicPr>
        <p:blipFill>
          <a:blip r:embed="rId2" cstate="print"/>
          <a:srcRect/>
          <a:stretch>
            <a:fillRect/>
          </a:stretch>
        </p:blipFill>
        <p:spPr bwMode="auto">
          <a:xfrm>
            <a:off x="4499992" y="1268760"/>
            <a:ext cx="4248472" cy="5102027"/>
          </a:xfrm>
          <a:prstGeom prst="rect">
            <a:avLst/>
          </a:prstGeom>
          <a:ln>
            <a:noFill/>
          </a:ln>
          <a:effectLst>
            <a:outerShdw blurRad="292100" dist="139700" dir="2700000" algn="tl" rotWithShape="0">
              <a:srgbClr val="333333">
                <a:alpha val="65000"/>
              </a:srgbClr>
            </a:outerShdw>
          </a:effectLst>
        </p:spPr>
      </p:pic>
      <p:pic>
        <p:nvPicPr>
          <p:cNvPr id="6" name="Picture 2" descr="C:\Users\Iva\Desktop\WP_20160609_20_13_56_Pro.jpg"/>
          <p:cNvPicPr>
            <a:picLocks noChangeAspect="1" noChangeArrowheads="1"/>
          </p:cNvPicPr>
          <p:nvPr/>
        </p:nvPicPr>
        <p:blipFill>
          <a:blip r:embed="rId3" cstate="print"/>
          <a:srcRect/>
          <a:stretch>
            <a:fillRect/>
          </a:stretch>
        </p:blipFill>
        <p:spPr bwMode="auto">
          <a:xfrm>
            <a:off x="395536" y="1268760"/>
            <a:ext cx="4013994" cy="51362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994122"/>
          </a:xfrm>
          <a:solidFill>
            <a:schemeClr val="accent3">
              <a:lumMod val="20000"/>
              <a:lumOff val="80000"/>
            </a:schemeClr>
          </a:solidFill>
          <a:ln w="57150">
            <a:solidFill>
              <a:srgbClr val="00B0F0"/>
            </a:solidFill>
          </a:ln>
        </p:spPr>
        <p:txBody>
          <a:bodyPr>
            <a:noAutofit/>
          </a:bodyPr>
          <a:lstStyle/>
          <a:p>
            <a:r>
              <a:rPr lang="hr-HR" sz="2000" b="1" dirty="0" smtClean="0"/>
              <a:t/>
            </a:r>
            <a:br>
              <a:rPr lang="hr-HR" sz="2000" b="1" dirty="0" smtClean="0"/>
            </a:br>
            <a:r>
              <a:rPr lang="hr-HR" sz="2000" b="1" dirty="0" smtClean="0"/>
              <a:t>U  </a:t>
            </a:r>
            <a:r>
              <a:rPr lang="hr-HR" sz="2000" b="1" dirty="0"/>
              <a:t>DALJINI  VIDIM  SREDNJOVJEKOVNU  TVRĐAVU  SMJEŠTENU  NA VRHU  PLANINE. UČINILO  MI  SE  DA  SPIDERMAN  HODA PO  NJENIM ZIDINAMA, PLETE </a:t>
            </a:r>
            <a:r>
              <a:rPr lang="hr-HR" sz="2000" b="1" dirty="0" smtClean="0"/>
              <a:t>MREŽU I </a:t>
            </a:r>
            <a:r>
              <a:rPr lang="hr-HR" sz="2000" b="1" dirty="0"/>
              <a:t>BUDNO PRATI DJECU KOJA TRČKARAJU UOKOLO. </a:t>
            </a:r>
            <a:r>
              <a:rPr lang="hr-HR" sz="2000" dirty="0"/>
              <a:t/>
            </a:r>
            <a:br>
              <a:rPr lang="hr-HR" sz="2000" dirty="0"/>
            </a:br>
            <a:endParaRPr lang="hr-HR" sz="2000" dirty="0"/>
          </a:p>
        </p:txBody>
      </p:sp>
      <p:sp>
        <p:nvSpPr>
          <p:cNvPr id="4" name="Content Placeholder 3"/>
          <p:cNvSpPr>
            <a:spLocks noGrp="1"/>
          </p:cNvSpPr>
          <p:nvPr>
            <p:ph sz="half" idx="2"/>
          </p:nvPr>
        </p:nvSpPr>
        <p:spPr>
          <a:xfrm>
            <a:off x="4648200" y="1412776"/>
            <a:ext cx="4038600" cy="5040560"/>
          </a:xfrm>
        </p:spPr>
        <p:txBody>
          <a:bodyPr/>
          <a:lstStyle/>
          <a:p>
            <a:endParaRPr lang="hr-HR" dirty="0"/>
          </a:p>
        </p:txBody>
      </p:sp>
      <p:pic>
        <p:nvPicPr>
          <p:cNvPr id="4099" name="Picture 3" descr="C:\Users\Iva\AppData\Local\Temp\WP_20160603_15_53_45_Pro.jpg"/>
          <p:cNvPicPr>
            <a:picLocks noGrp="1" noChangeAspect="1" noChangeArrowheads="1"/>
          </p:cNvPicPr>
          <p:nvPr>
            <p:ph sz="half" idx="1"/>
          </p:nvPr>
        </p:nvPicPr>
        <p:blipFill>
          <a:blip r:embed="rId2" cstate="print"/>
          <a:srcRect/>
          <a:stretch>
            <a:fillRect/>
          </a:stretch>
        </p:blipFill>
        <p:spPr bwMode="auto">
          <a:xfrm>
            <a:off x="5220072" y="1268760"/>
            <a:ext cx="3528392" cy="5256584"/>
          </a:xfrm>
          <a:prstGeom prst="rect">
            <a:avLst/>
          </a:prstGeom>
          <a:noFill/>
          <a:ln w="76200">
            <a:solidFill>
              <a:srgbClr val="FFFF00"/>
            </a:solidFill>
          </a:ln>
        </p:spPr>
      </p:pic>
      <p:pic>
        <p:nvPicPr>
          <p:cNvPr id="3075" name="Picture 3" descr="C:\Users\Iva\Desktop\WP_20160609_19_23_21_Pro.jpg"/>
          <p:cNvPicPr>
            <a:picLocks noChangeAspect="1" noChangeArrowheads="1"/>
          </p:cNvPicPr>
          <p:nvPr/>
        </p:nvPicPr>
        <p:blipFill>
          <a:blip r:embed="rId3" cstate="print"/>
          <a:srcRect/>
          <a:stretch>
            <a:fillRect/>
          </a:stretch>
        </p:blipFill>
        <p:spPr bwMode="auto">
          <a:xfrm>
            <a:off x="395536" y="1268760"/>
            <a:ext cx="4680520" cy="5256584"/>
          </a:xfrm>
          <a:prstGeom prst="rect">
            <a:avLst/>
          </a:prstGeom>
          <a:noFill/>
          <a:ln w="76200">
            <a:solidFill>
              <a:srgbClr val="FFFF00"/>
            </a:solid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5000" fill="hold"/>
                                        <p:tgtEl>
                                          <p:spTgt spid="4099"/>
                                        </p:tgtEl>
                                        <p:attrNameLst>
                                          <p:attrName>ppt_w</p:attrName>
                                        </p:attrNameLst>
                                      </p:cBhvr>
                                      <p:tavLst>
                                        <p:tav tm="0" fmla="#ppt_w*sin(2.5*pi*$)">
                                          <p:val>
                                            <p:fltVal val="0"/>
                                          </p:val>
                                        </p:tav>
                                        <p:tav tm="100000">
                                          <p:val>
                                            <p:fltVal val="1"/>
                                          </p:val>
                                        </p:tav>
                                      </p:tavLst>
                                    </p:anim>
                                    <p:anim calcmode="lin" valueType="num">
                                      <p:cBhvr>
                                        <p:cTn id="15" dur="5000" fill="hold"/>
                                        <p:tgtEl>
                                          <p:spTgt spid="409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p:cTn id="20" dur="500" fill="hold"/>
                                        <p:tgtEl>
                                          <p:spTgt spid="3075"/>
                                        </p:tgtEl>
                                        <p:attrNameLst>
                                          <p:attrName>ppt_w</p:attrName>
                                        </p:attrNameLst>
                                      </p:cBhvr>
                                      <p:tavLst>
                                        <p:tav tm="0">
                                          <p:val>
                                            <p:strVal val="#ppt_w*0.05"/>
                                          </p:val>
                                        </p:tav>
                                        <p:tav tm="100000">
                                          <p:val>
                                            <p:strVal val="#ppt_w"/>
                                          </p:val>
                                        </p:tav>
                                      </p:tavLst>
                                    </p:anim>
                                    <p:anim calcmode="lin" valueType="num">
                                      <p:cBhvr>
                                        <p:cTn id="21" dur="500" fill="hold"/>
                                        <p:tgtEl>
                                          <p:spTgt spid="3075"/>
                                        </p:tgtEl>
                                        <p:attrNameLst>
                                          <p:attrName>ppt_h</p:attrName>
                                        </p:attrNameLst>
                                      </p:cBhvr>
                                      <p:tavLst>
                                        <p:tav tm="0">
                                          <p:val>
                                            <p:strVal val="#ppt_h"/>
                                          </p:val>
                                        </p:tav>
                                        <p:tav tm="100000">
                                          <p:val>
                                            <p:strVal val="#ppt_h"/>
                                          </p:val>
                                        </p:tav>
                                      </p:tavLst>
                                    </p:anim>
                                    <p:anim calcmode="lin" valueType="num">
                                      <p:cBhvr>
                                        <p:cTn id="22" dur="500" fill="hold"/>
                                        <p:tgtEl>
                                          <p:spTgt spid="3075"/>
                                        </p:tgtEl>
                                        <p:attrNameLst>
                                          <p:attrName>ppt_x</p:attrName>
                                        </p:attrNameLst>
                                      </p:cBhvr>
                                      <p:tavLst>
                                        <p:tav tm="0">
                                          <p:val>
                                            <p:strVal val="#ppt_x-.2"/>
                                          </p:val>
                                        </p:tav>
                                        <p:tav tm="100000">
                                          <p:val>
                                            <p:strVal val="#ppt_x"/>
                                          </p:val>
                                        </p:tav>
                                      </p:tavLst>
                                    </p:anim>
                                    <p:anim calcmode="lin" valueType="num">
                                      <p:cBhvr>
                                        <p:cTn id="23" dur="500" fill="hold"/>
                                        <p:tgtEl>
                                          <p:spTgt spid="3075"/>
                                        </p:tgtEl>
                                        <p:attrNameLst>
                                          <p:attrName>ppt_y</p:attrName>
                                        </p:attrNameLst>
                                      </p:cBhvr>
                                      <p:tavLst>
                                        <p:tav tm="0">
                                          <p:val>
                                            <p:strVal val="#ppt_y"/>
                                          </p:val>
                                        </p:tav>
                                        <p:tav tm="100000">
                                          <p:val>
                                            <p:strVal val="#ppt_y"/>
                                          </p:val>
                                        </p:tav>
                                      </p:tavLst>
                                    </p:anim>
                                    <p:animEffect transition="in" filter="fade">
                                      <p:cBhvr>
                                        <p:cTn id="24" dur="500"/>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39" presetClass="exit" presetSubtype="0" decel="100000" fill="hold" nodeType="clickEffect">
                                  <p:stCondLst>
                                    <p:cond delay="0"/>
                                  </p:stCondLst>
                                  <p:childTnLst>
                                    <p:anim calcmode="lin" valueType="num">
                                      <p:cBhvr>
                                        <p:cTn id="28" dur="500"/>
                                        <p:tgtEl>
                                          <p:spTgt spid="3075"/>
                                        </p:tgtEl>
                                        <p:attrNameLst>
                                          <p:attrName>ppt_h</p:attrName>
                                        </p:attrNameLst>
                                      </p:cBhvr>
                                      <p:tavLst>
                                        <p:tav tm="0">
                                          <p:val>
                                            <p:strVal val="ppt_h"/>
                                          </p:val>
                                        </p:tav>
                                        <p:tav tm="50000">
                                          <p:val>
                                            <p:strVal val="ppt_h/20"/>
                                          </p:val>
                                        </p:tav>
                                        <p:tav tm="100000">
                                          <p:val>
                                            <p:strVal val="ppt_h/20"/>
                                          </p:val>
                                        </p:tav>
                                      </p:tavLst>
                                    </p:anim>
                                    <p:anim calcmode="lin" valueType="num">
                                      <p:cBhvr>
                                        <p:cTn id="29" dur="500"/>
                                        <p:tgtEl>
                                          <p:spTgt spid="3075"/>
                                        </p:tgtEl>
                                        <p:attrNameLst>
                                          <p:attrName>ppt_w</p:attrName>
                                        </p:attrNameLst>
                                      </p:cBhvr>
                                      <p:tavLst>
                                        <p:tav tm="0">
                                          <p:val>
                                            <p:strVal val="ppt_w"/>
                                          </p:val>
                                        </p:tav>
                                        <p:tav tm="50000">
                                          <p:val>
                                            <p:strVal val="ppt_w+.3"/>
                                          </p:val>
                                        </p:tav>
                                        <p:tav tm="100000">
                                          <p:val>
                                            <p:strVal val="ppt_w+.3"/>
                                          </p:val>
                                        </p:tav>
                                      </p:tavLst>
                                    </p:anim>
                                    <p:anim calcmode="lin" valueType="num">
                                      <p:cBhvr>
                                        <p:cTn id="30" dur="500"/>
                                        <p:tgtEl>
                                          <p:spTgt spid="3075"/>
                                        </p:tgtEl>
                                        <p:attrNameLst>
                                          <p:attrName>ppt_x</p:attrName>
                                        </p:attrNameLst>
                                      </p:cBhvr>
                                      <p:tavLst>
                                        <p:tav tm="0">
                                          <p:val>
                                            <p:strVal val="ppt_x"/>
                                          </p:val>
                                        </p:tav>
                                        <p:tav tm="50000">
                                          <p:val>
                                            <p:strVal val="ppt_x"/>
                                          </p:val>
                                        </p:tav>
                                        <p:tav tm="100000">
                                          <p:val>
                                            <p:strVal val="ppt_x-.3"/>
                                          </p:val>
                                        </p:tav>
                                      </p:tavLst>
                                    </p:anim>
                                    <p:anim calcmode="lin" valueType="num">
                                      <p:cBhvr>
                                        <p:cTn id="31" dur="500"/>
                                        <p:tgtEl>
                                          <p:spTgt spid="3075"/>
                                        </p:tgtEl>
                                        <p:attrNameLst>
                                          <p:attrName>ppt_y</p:attrName>
                                        </p:attrNameLst>
                                      </p:cBhvr>
                                      <p:tavLst>
                                        <p:tav tm="0">
                                          <p:val>
                                            <p:strVal val="ppt_y"/>
                                          </p:val>
                                        </p:tav>
                                        <p:tav tm="100000">
                                          <p:val>
                                            <p:strVal val="ppt_y"/>
                                          </p:val>
                                        </p:tav>
                                      </p:tavLst>
                                    </p:anim>
                                    <p:set>
                                      <p:cBhvr>
                                        <p:cTn id="32"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a:solidFill>
            <a:schemeClr val="accent3">
              <a:lumMod val="20000"/>
              <a:lumOff val="80000"/>
            </a:schemeClr>
          </a:solidFill>
          <a:ln w="57150">
            <a:solidFill>
              <a:srgbClr val="00B0F0"/>
            </a:solidFill>
          </a:ln>
        </p:spPr>
        <p:txBody>
          <a:bodyPr>
            <a:normAutofit fontScale="90000"/>
          </a:bodyPr>
          <a:lstStyle/>
          <a:p>
            <a:r>
              <a:rPr lang="hr-HR" sz="2400" b="1" dirty="0" smtClean="0"/>
              <a:t/>
            </a:r>
            <a:br>
              <a:rPr lang="hr-HR" sz="2400" b="1" dirty="0" smtClean="0"/>
            </a:br>
            <a:r>
              <a:rPr lang="hr-HR" sz="2400" b="1" dirty="0" smtClean="0"/>
              <a:t>ENO </a:t>
            </a:r>
            <a:r>
              <a:rPr lang="hr-HR" sz="2400" b="1" dirty="0"/>
              <a:t>I  MORA! BESKRAJNO JE, BLISTAVO, PLAVO I ČISTO. </a:t>
            </a:r>
            <a:r>
              <a:rPr lang="hr-HR" sz="2400" b="1" dirty="0" smtClean="0"/>
              <a:t>PLOVIMO  </a:t>
            </a:r>
            <a:r>
              <a:rPr lang="hr-HR" sz="2400" b="1" dirty="0"/>
              <a:t>BRODOM SA STAKLENIM DNOM. ZAČUĐENO PROMATRAM  JATO RIBA, </a:t>
            </a:r>
            <a:r>
              <a:rPr lang="hr-HR" sz="2400" b="1" dirty="0" smtClean="0"/>
              <a:t> ALI </a:t>
            </a:r>
            <a:r>
              <a:rPr lang="hr-HR" sz="2400" b="1" dirty="0"/>
              <a:t>I AQUAMANA  KOJI  NAS U STOPU  PRATI  NA  LEĐIMA  DUPINA. </a:t>
            </a:r>
            <a:br>
              <a:rPr lang="hr-HR" sz="2400" b="1" dirty="0"/>
            </a:br>
            <a:endParaRPr lang="hr-HR" sz="2400" b="1" dirty="0"/>
          </a:p>
        </p:txBody>
      </p:sp>
      <p:pic>
        <p:nvPicPr>
          <p:cNvPr id="2052" name="Picture 4" descr="C:\Users\Iva\AppData\Local\Temp\media-share-0_02_01_0f6c159442e40404028118c2165a619054fd97943963e645600c4a386a22dab0-Picture.jpg"/>
          <p:cNvPicPr>
            <a:picLocks noGrp="1" noChangeAspect="1" noChangeArrowheads="1"/>
          </p:cNvPicPr>
          <p:nvPr>
            <p:ph sz="half" idx="1"/>
          </p:nvPr>
        </p:nvPicPr>
        <p:blipFill>
          <a:blip r:embed="rId2" cstate="print"/>
          <a:srcRect/>
          <a:stretch>
            <a:fillRect/>
          </a:stretch>
        </p:blipFill>
        <p:spPr bwMode="auto">
          <a:xfrm>
            <a:off x="395536" y="1484784"/>
            <a:ext cx="8352928" cy="4929411"/>
          </a:xfrm>
          <a:prstGeom prst="rect">
            <a:avLst/>
          </a:prstGeom>
          <a:noFill/>
          <a:ln w="76200">
            <a:solidFill>
              <a:srgbClr val="00B0F0"/>
            </a:solidFill>
          </a:ln>
        </p:spPr>
      </p:pic>
      <p:pic>
        <p:nvPicPr>
          <p:cNvPr id="4098" name="Picture 2"/>
          <p:cNvPicPr>
            <a:picLocks noGrp="1" noChangeAspect="1" noChangeArrowheads="1"/>
          </p:cNvPicPr>
          <p:nvPr>
            <p:ph sz="half" idx="2"/>
          </p:nvPr>
        </p:nvPicPr>
        <p:blipFill>
          <a:blip r:embed="rId3" cstate="print"/>
          <a:srcRect/>
          <a:stretch>
            <a:fillRect/>
          </a:stretch>
        </p:blipFill>
        <p:spPr bwMode="auto">
          <a:xfrm rot="20936044">
            <a:off x="6802322" y="3946726"/>
            <a:ext cx="1876800" cy="2412712"/>
          </a:xfrm>
          <a:prstGeom prst="teardrop">
            <a:avLst>
              <a:gd name="adj" fmla="val 130531"/>
            </a:avLst>
          </a:prstGeom>
          <a:noFill/>
          <a:ln w="76200">
            <a:solidFill>
              <a:schemeClr val="accent3">
                <a:lumMod val="60000"/>
                <a:lumOff val="40000"/>
              </a:schemeClr>
            </a:solidFill>
            <a:miter lim="800000"/>
            <a:headEnd/>
            <a:tailEnd/>
          </a:ln>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0" fill="hold"/>
                                        <p:tgtEl>
                                          <p:spTgt spid="2052"/>
                                        </p:tgtEl>
                                        <p:attrNameLst>
                                          <p:attrName>ppt_x</p:attrName>
                                        </p:attrNameLst>
                                      </p:cBhvr>
                                      <p:tavLst>
                                        <p:tav tm="0">
                                          <p:val>
                                            <p:strVal val="#ppt_x"/>
                                          </p:val>
                                        </p:tav>
                                        <p:tav tm="100000">
                                          <p:val>
                                            <p:strVal val="#ppt_x"/>
                                          </p:val>
                                        </p:tav>
                                      </p:tavLst>
                                    </p:anim>
                                    <p:anim calcmode="lin" valueType="num">
                                      <p:cBhvr additive="base">
                                        <p:cTn id="15" dur="50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additive="base">
                                        <p:cTn id="20" dur="3000" fill="hold"/>
                                        <p:tgtEl>
                                          <p:spTgt spid="4098"/>
                                        </p:tgtEl>
                                        <p:attrNameLst>
                                          <p:attrName>ppt_x</p:attrName>
                                        </p:attrNameLst>
                                      </p:cBhvr>
                                      <p:tavLst>
                                        <p:tav tm="0">
                                          <p:val>
                                            <p:strVal val="#ppt_x"/>
                                          </p:val>
                                        </p:tav>
                                        <p:tav tm="100000">
                                          <p:val>
                                            <p:strVal val="#ppt_x"/>
                                          </p:val>
                                        </p:tav>
                                      </p:tavLst>
                                    </p:anim>
                                    <p:anim calcmode="lin" valueType="num">
                                      <p:cBhvr additive="base">
                                        <p:cTn id="21" dur="3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20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476672"/>
            <a:ext cx="8280920" cy="5976664"/>
          </a:xfrm>
          <a:prstGeom prst="rect">
            <a:avLst/>
          </a:prstGeom>
          <a:noFill/>
          <a:ln w="76200">
            <a:solidFill>
              <a:srgbClr val="FFFF00"/>
            </a:solidFill>
            <a:miter lim="800000"/>
            <a:headEnd/>
            <a:tailEnd/>
          </a:ln>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52928" cy="1368152"/>
          </a:xfrm>
          <a:solidFill>
            <a:schemeClr val="accent5">
              <a:lumMod val="20000"/>
              <a:lumOff val="80000"/>
            </a:schemeClr>
          </a:solidFill>
          <a:ln w="76200">
            <a:solidFill>
              <a:schemeClr val="accent5">
                <a:lumMod val="50000"/>
              </a:schemeClr>
            </a:solidFill>
          </a:ln>
        </p:spPr>
        <p:txBody>
          <a:bodyPr>
            <a:normAutofit/>
          </a:bodyPr>
          <a:lstStyle/>
          <a:p>
            <a:pPr algn="just"/>
            <a:r>
              <a:rPr lang="hr-HR" sz="1800" b="1" dirty="0"/>
              <a:t>IDEMO  NA  OTOK  POSJETITI  ŠPILJU  KOJA SE  NALAZI  DUBOKO  ISPOD  POVRŠINE  ZEMLJE. LEGENDA KAŽE DA JE  TO BILO MJESTO GDJE SU GUSARI  ČUVALI  SVOJE BLAGO. MALO ME STRAH. ALI, BATMAN JE SIGURNO TAMO I ČUVA  NAS DA NE PADNEMO  PREKO  ZAŠTITNE  OGRADE DOK  SE  SPUŠTAMO U  DUBINU  ŠPILJE.</a:t>
            </a:r>
          </a:p>
        </p:txBody>
      </p:sp>
      <p:sp>
        <p:nvSpPr>
          <p:cNvPr id="4" name="Content Placeholder 3"/>
          <p:cNvSpPr>
            <a:spLocks noGrp="1"/>
          </p:cNvSpPr>
          <p:nvPr>
            <p:ph sz="half" idx="2"/>
          </p:nvPr>
        </p:nvSpPr>
        <p:spPr>
          <a:xfrm>
            <a:off x="4648200" y="1600200"/>
            <a:ext cx="4038600" cy="4853136"/>
          </a:xfrm>
        </p:spPr>
        <p:txBody>
          <a:bodyPr/>
          <a:lstStyle/>
          <a:p>
            <a:endParaRPr lang="hr-HR" dirty="0"/>
          </a:p>
        </p:txBody>
      </p:sp>
      <p:pic>
        <p:nvPicPr>
          <p:cNvPr id="1027" name="Picture 3"/>
          <p:cNvPicPr>
            <a:picLocks noChangeAspect="1" noChangeArrowheads="1"/>
          </p:cNvPicPr>
          <p:nvPr/>
        </p:nvPicPr>
        <p:blipFill>
          <a:blip r:embed="rId2" cstate="print"/>
          <a:srcRect/>
          <a:stretch>
            <a:fillRect/>
          </a:stretch>
        </p:blipFill>
        <p:spPr bwMode="auto">
          <a:xfrm>
            <a:off x="395536" y="1700808"/>
            <a:ext cx="2304256" cy="4752528"/>
          </a:xfrm>
          <a:prstGeom prst="rect">
            <a:avLst/>
          </a:prstGeom>
          <a:noFill/>
          <a:ln w="76200">
            <a:solidFill>
              <a:schemeClr val="accent5">
                <a:lumMod val="75000"/>
              </a:schemeClr>
            </a:solidFill>
            <a:miter lim="800000"/>
            <a:headEnd/>
            <a:tailEnd/>
          </a:ln>
          <a:effectLst/>
        </p:spPr>
      </p:pic>
      <p:pic>
        <p:nvPicPr>
          <p:cNvPr id="7" name="Picture 2" descr="C:\Users\Iva\AppData\Local\Temp\WP_20160608_22_27_47_Pro.jpg"/>
          <p:cNvPicPr>
            <a:picLocks noChangeAspect="1" noChangeArrowheads="1"/>
          </p:cNvPicPr>
          <p:nvPr/>
        </p:nvPicPr>
        <p:blipFill>
          <a:blip r:embed="rId3" cstate="print"/>
          <a:srcRect/>
          <a:stretch>
            <a:fillRect/>
          </a:stretch>
        </p:blipFill>
        <p:spPr bwMode="auto">
          <a:xfrm>
            <a:off x="4860032" y="1628800"/>
            <a:ext cx="3888432" cy="4824536"/>
          </a:xfrm>
          <a:prstGeom prst="rect">
            <a:avLst/>
          </a:prstGeom>
          <a:noFill/>
          <a:ln w="76200">
            <a:solidFill>
              <a:schemeClr val="accent5">
                <a:lumMod val="50000"/>
              </a:schemeClr>
            </a:solidFill>
          </a:ln>
        </p:spPr>
      </p:pic>
      <p:pic>
        <p:nvPicPr>
          <p:cNvPr id="9" name="Picture 2"/>
          <p:cNvPicPr>
            <a:picLocks noGrp="1" noChangeAspect="1" noChangeArrowheads="1"/>
          </p:cNvPicPr>
          <p:nvPr>
            <p:ph sz="half" idx="1"/>
          </p:nvPr>
        </p:nvPicPr>
        <p:blipFill>
          <a:blip r:embed="rId4" cstate="print"/>
          <a:srcRect/>
          <a:stretch>
            <a:fillRect/>
          </a:stretch>
        </p:blipFill>
        <p:spPr bwMode="auto">
          <a:xfrm>
            <a:off x="2339752" y="1772816"/>
            <a:ext cx="2329830" cy="4680520"/>
          </a:xfrm>
          <a:prstGeom prst="rect">
            <a:avLst/>
          </a:prstGeom>
          <a:noFill/>
          <a:ln w="76200">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9"/>
                                        </p:tgtEl>
                                        <p:attrNameLst>
                                          <p:attrName>style.opacity</p:attrName>
                                        </p:attrNameLst>
                                      </p:cBhvr>
                                      <p:to>
                                        <p:strVal val="0.5"/>
                                      </p:to>
                                    </p:set>
                                    <p:animEffect filter="image" prLst="opacity: 0.5">
                                      <p:cBhvr rctx="IE">
                                        <p:cTn id="14" dur="indefinite"/>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from="(-#ppt_w/2)" to="(#ppt_x)" calcmode="lin" valueType="num">
                                      <p:cBhvr>
                                        <p:cTn id="19" dur="3000" fill="hold">
                                          <p:stCondLst>
                                            <p:cond delay="0"/>
                                          </p:stCondLst>
                                        </p:cTn>
                                        <p:tgtEl>
                                          <p:spTgt spid="7"/>
                                        </p:tgtEl>
                                        <p:attrNameLst>
                                          <p:attrName>ppt_x</p:attrName>
                                        </p:attrNameLst>
                                      </p:cBhvr>
                                    </p:anim>
                                    <p:anim from="0" to="-1.0" calcmode="lin" valueType="num">
                                      <p:cBhvr>
                                        <p:cTn id="20" dur="1000" decel="50000" autoRev="1" fill="hold">
                                          <p:stCondLst>
                                            <p:cond delay="3000"/>
                                          </p:stCondLst>
                                        </p:cTn>
                                        <p:tgtEl>
                                          <p:spTgt spid="7"/>
                                        </p:tgtEl>
                                        <p:attrNameLst>
                                          <p:attrName>xshear</p:attrName>
                                        </p:attrNameLst>
                                      </p:cBhvr>
                                    </p:anim>
                                    <p:animScale>
                                      <p:cBhvr>
                                        <p:cTn id="21" dur="1000" decel="100000" autoRev="1" fill="hold">
                                          <p:stCondLst>
                                            <p:cond delay="3000"/>
                                          </p:stCondLst>
                                        </p:cTn>
                                        <p:tgtEl>
                                          <p:spTgt spid="7"/>
                                        </p:tgtEl>
                                      </p:cBhvr>
                                      <p:from x="100000" y="100000"/>
                                      <p:to x="80000" y="100000"/>
                                    </p:animScale>
                                    <p:anim by="(#ppt_h/3+#ppt_w*0.1)" calcmode="lin" valueType="num">
                                      <p:cBhvr additive="sum">
                                        <p:cTn id="22" dur="1000" decel="100000" autoRev="1" fill="hold">
                                          <p:stCondLst>
                                            <p:cond delay="30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354162"/>
          </a:xfrm>
          <a:solidFill>
            <a:schemeClr val="accent3">
              <a:lumMod val="20000"/>
              <a:lumOff val="80000"/>
            </a:schemeClr>
          </a:solidFill>
          <a:ln w="76200">
            <a:solidFill>
              <a:srgbClr val="FFFF00"/>
            </a:solidFill>
          </a:ln>
        </p:spPr>
        <p:txBody>
          <a:bodyPr>
            <a:normAutofit fontScale="90000"/>
          </a:bodyPr>
          <a:lstStyle/>
          <a:p>
            <a:r>
              <a:rPr lang="hr-HR" sz="2400" dirty="0" smtClean="0"/>
              <a:t/>
            </a:r>
            <a:br>
              <a:rPr lang="hr-HR" sz="2400" dirty="0" smtClean="0"/>
            </a:br>
            <a:r>
              <a:rPr lang="hr-HR" sz="2200" b="1" dirty="0" smtClean="0"/>
              <a:t>SADA  </a:t>
            </a:r>
            <a:r>
              <a:rPr lang="hr-HR" sz="2200" b="1" dirty="0"/>
              <a:t>SE  PENJEMO  NA  VRH UZVISINE  IZNAD GRADA   ODAKLE  </a:t>
            </a:r>
            <a:r>
              <a:rPr lang="hr-HR" sz="2200" b="1" dirty="0" smtClean="0"/>
              <a:t>SE PRUŽA </a:t>
            </a:r>
            <a:r>
              <a:rPr lang="hr-HR" sz="2200" b="1" dirty="0"/>
              <a:t>PREDIVAN  POGLED  NA CIJELI   KRAJ. MEĐU  OBLACIMA  ODMAH  SAM PREPOZNAO SUPERMANA I SUPERGIRL. I, ONI SU TU. SMIJU SE!</a:t>
            </a:r>
            <a:r>
              <a:rPr lang="hr-HR" sz="2400" dirty="0"/>
              <a:t/>
            </a:r>
            <a:br>
              <a:rPr lang="hr-HR" sz="2400" dirty="0"/>
            </a:br>
            <a:endParaRPr lang="hr-HR" sz="2400" dirty="0"/>
          </a:p>
        </p:txBody>
      </p:sp>
      <p:sp>
        <p:nvSpPr>
          <p:cNvPr id="4" name="Content Placeholder 3"/>
          <p:cNvSpPr>
            <a:spLocks noGrp="1"/>
          </p:cNvSpPr>
          <p:nvPr>
            <p:ph sz="half" idx="2"/>
          </p:nvPr>
        </p:nvSpPr>
        <p:spPr>
          <a:xfrm>
            <a:off x="4648200" y="1772816"/>
            <a:ext cx="4038600" cy="4752528"/>
          </a:xfrm>
        </p:spPr>
        <p:txBody>
          <a:bodyPr/>
          <a:lstStyle/>
          <a:p>
            <a:endParaRPr lang="hr-HR" dirty="0"/>
          </a:p>
        </p:txBody>
      </p:sp>
      <p:pic>
        <p:nvPicPr>
          <p:cNvPr id="5" name="Picture 3"/>
          <p:cNvPicPr>
            <a:picLocks noGrp="1" noChangeAspect="1" noChangeArrowheads="1"/>
          </p:cNvPicPr>
          <p:nvPr>
            <p:ph sz="half" idx="1"/>
          </p:nvPr>
        </p:nvPicPr>
        <p:blipFill>
          <a:blip r:embed="rId3" cstate="print"/>
          <a:srcRect/>
          <a:stretch>
            <a:fillRect/>
          </a:stretch>
        </p:blipFill>
        <p:spPr bwMode="auto">
          <a:xfrm>
            <a:off x="323528" y="1700808"/>
            <a:ext cx="8496944" cy="4824536"/>
          </a:xfrm>
          <a:prstGeom prst="rect">
            <a:avLst/>
          </a:prstGeom>
          <a:noFill/>
          <a:ln w="76200">
            <a:solidFill>
              <a:srgbClr val="FFFF00"/>
            </a:solid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4355976" y="1772816"/>
            <a:ext cx="1584176" cy="1992996"/>
          </a:xfrm>
          <a:prstGeom prst="ellipse">
            <a:avLst/>
          </a:prstGeom>
          <a:noFill/>
          <a:ln w="9525">
            <a:solidFill>
              <a:schemeClr val="accent4">
                <a:lumMod val="20000"/>
                <a:lumOff val="80000"/>
              </a:schemeClr>
            </a:solidFill>
            <a:miter lim="800000"/>
            <a:headEnd/>
            <a:tailEnd/>
          </a:ln>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from="(-#ppt_w/2)" to="(#ppt_x)" calcmode="lin" valueType="num">
                                      <p:cBhvr>
                                        <p:cTn id="19" dur="600" fill="hold">
                                          <p:stCondLst>
                                            <p:cond delay="0"/>
                                          </p:stCondLst>
                                        </p:cTn>
                                        <p:tgtEl>
                                          <p:spTgt spid="6146"/>
                                        </p:tgtEl>
                                        <p:attrNameLst>
                                          <p:attrName>ppt_x</p:attrName>
                                        </p:attrNameLst>
                                      </p:cBhvr>
                                    </p:anim>
                                    <p:anim from="0" to="-1.0" calcmode="lin" valueType="num">
                                      <p:cBhvr>
                                        <p:cTn id="20" dur="200" decel="50000" autoRev="1" fill="hold">
                                          <p:stCondLst>
                                            <p:cond delay="600"/>
                                          </p:stCondLst>
                                        </p:cTn>
                                        <p:tgtEl>
                                          <p:spTgt spid="6146"/>
                                        </p:tgtEl>
                                        <p:attrNameLst>
                                          <p:attrName>xshear</p:attrName>
                                        </p:attrNameLst>
                                      </p:cBhvr>
                                    </p:anim>
                                    <p:animScale>
                                      <p:cBhvr>
                                        <p:cTn id="21" dur="200" decel="100000" autoRev="1" fill="hold">
                                          <p:stCondLst>
                                            <p:cond delay="600"/>
                                          </p:stCondLst>
                                        </p:cTn>
                                        <p:tgtEl>
                                          <p:spTgt spid="6146"/>
                                        </p:tgtEl>
                                      </p:cBhvr>
                                      <p:from x="100000" y="100000"/>
                                      <p:to x="80000" y="100000"/>
                                    </p:animScale>
                                    <p:anim by="(#ppt_h/3+#ppt_w*0.1)" calcmode="lin" valueType="num">
                                      <p:cBhvr additive="sum">
                                        <p:cTn id="22" dur="200" decel="100000" autoRev="1" fill="hold">
                                          <p:stCondLst>
                                            <p:cond delay="600"/>
                                          </p:stCondLst>
                                        </p:cTn>
                                        <p:tgtEl>
                                          <p:spTgt spid="61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ED9121"/>
      </a:accent1>
      <a:accent2>
        <a:srgbClr val="1E90FF"/>
      </a:accent2>
      <a:accent3>
        <a:srgbClr val="00FFFF"/>
      </a:accent3>
      <a:accent4>
        <a:srgbClr val="1C1CF0"/>
      </a:accent4>
      <a:accent5>
        <a:srgbClr val="FFFF31"/>
      </a:accent5>
      <a:accent6>
        <a:srgbClr val="FE271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228</Words>
  <Application>Microsoft Office PowerPoint</Application>
  <PresentationFormat>On-screen Show (4:3)</PresentationFormat>
  <Paragraphs>29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SUPERHEROJI – ČUVARI  DJEČJIH  SNOVA</vt:lpstr>
      <vt:lpstr>BLIŽI SE KRAJ ŠKOLSKE GODINE. UČENICI  AUTOBUSOM PUTUJU NA MORE, U ŠKOLU U PRIRODI. SVI SU UZBUĐENI I SRETNI. </vt:lpstr>
      <vt:lpstr>    </vt:lpstr>
      <vt:lpstr>  DOK  GLEDAM  KROZ  PROZOR I DIVIM SE KRAJOLICIMA,        ZAMIŠLJAM KAKO MI U PROLAZU  MAŠE  FLASH GORDON. </vt:lpstr>
      <vt:lpstr> U  DALJINI  VIDIM  SREDNJOVJEKOVNU  TVRĐAVU  SMJEŠTENU  NA VRHU  PLANINE. UČINILO  MI  SE  DA  SPIDERMAN  HODA PO  NJENIM ZIDINAMA, PLETE MREŽU I BUDNO PRATI DJECU KOJA TRČKARAJU UOKOLO.  </vt:lpstr>
      <vt:lpstr> ENO I  MORA! BESKRAJNO JE, BLISTAVO, PLAVO I ČISTO. PLOVIMO  BRODOM SA STAKLENIM DNOM. ZAČUĐENO PROMATRAM  JATO RIBA,  ALI I AQUAMANA  KOJI  NAS U STOPU  PRATI  NA  LEĐIMA  DUPINA.  </vt:lpstr>
      <vt:lpstr>Slide 7</vt:lpstr>
      <vt:lpstr>IDEMO  NA  OTOK  POSJETITI  ŠPILJU  KOJA SE  NALAZI  DUBOKO  ISPOD  POVRŠINE  ZEMLJE. LEGENDA KAŽE DA JE  TO BILO MJESTO GDJE SU GUSARI  ČUVALI  SVOJE BLAGO. MALO ME STRAH. ALI, BATMAN JE SIGURNO TAMO I ČUVA  NAS DA NE PADNEMO  PREKO  ZAŠTITNE  OGRADE DOK  SE  SPUŠTAMO U  DUBINU  ŠPILJE.</vt:lpstr>
      <vt:lpstr> SADA  SE  PENJEMO  NA  VRH UZVISINE  IZNAD GRADA   ODAKLE  SE PRUŽA PREDIVAN  POGLED  NA CIJELI   KRAJ. MEĐU  OBLACIMA  ODMAH  SAM PREPOZNAO SUPERMANA I SUPERGIRL. I, ONI SU TU. SMIJU SE! </vt:lpstr>
      <vt:lpstr>  BIT ĆU  NAJSRETNIJI  AKO  JOŠ  SAMO  VIDIM I  THORA  KAKO  VITLA  MALJEM S VRHA KULE   KOJOJ  SE  PRIBLIŽAVAMO. DA, I ON  NAS ČEKA. NIKAKO MI NIJE JASNO DA NITKO OSIM MENE NE VIDI SUPERHEROJE?! IZGLEDA DA OPET  SANJARIM  OTVORENIH OČIJU.   </vt:lpstr>
      <vt:lpstr>  U POVRATKU  KUĆI, ZASTALI SMO U JEDNOJ  PARK  ŠUMI GDJE SMO U          MINI-ZOO VRTU  HRANILI  SRNE. NISMO  BACALI  SMEĆE UOKOLO.  MI   ČUVAMO  PRIRODU !  ( OPREZ! MOŽDA NAS  NEGDJE  IZ  PRIKRAJKA  PROMATRA  EKO  EKO I NJEGOVI  MARLJIVI   ROBOTI  ČISTAČI. ) </vt:lpstr>
      <vt:lpstr>                                                                                           OVO  JE BILO  SUPER  PUTOVANJE U  MAŠTI.  NADAM  SE  DA  ĆE             TAKO   UZBUDLJIVO  BITI  I  U  STVARNOSTI. HEJ, DRUŠTVOOOO!    ČEKAJTE  I  MENE,   DOLAAAAAZIIIIIIM ! </vt:lpstr>
      <vt:lpstr>OUR  SUPERHEROES</vt:lpstr>
      <vt:lpstr>  eTwinning  project :                                                            Stories with our superheroes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Iva</cp:lastModifiedBy>
  <cp:revision>31</cp:revision>
  <dcterms:created xsi:type="dcterms:W3CDTF">2012-04-28T17:18:27Z</dcterms:created>
  <dcterms:modified xsi:type="dcterms:W3CDTF">2016-06-14T15:42:12Z</dcterms:modified>
</cp:coreProperties>
</file>