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CE1092-F287-427C-B000-5E4070A0E5C8}" type="datetimeFigureOut">
              <a:rPr lang="sr-Latn-CS" smtClean="0"/>
              <a:pPr/>
              <a:t>20.12.2018.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FB9956-922E-4FC8-B0DD-F73BFBB3B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1462085"/>
          </a:xfrm>
        </p:spPr>
        <p:txBody>
          <a:bodyPr>
            <a:normAutofit/>
          </a:bodyPr>
          <a:lstStyle/>
          <a:p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Mathematica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regina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omnium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scientiarum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et –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learning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path</a:t>
            </a:r>
            <a:r>
              <a:rPr lang="sr-Latn-CS" sz="3200" b="1" strike="noStrike" spc="-1" dirty="0" smtClean="0">
                <a:solidFill>
                  <a:srgbClr val="002060"/>
                </a:solidFill>
                <a:latin typeface="Lucida Sans Unicode"/>
              </a:rPr>
              <a:t> to </a:t>
            </a:r>
            <a:r>
              <a:rPr lang="sr-Latn-CS" sz="3200" b="1" strike="noStrike" spc="-1" dirty="0" err="1" smtClean="0">
                <a:solidFill>
                  <a:srgbClr val="002060"/>
                </a:solidFill>
                <a:latin typeface="Lucida Sans Unicode"/>
              </a:rPr>
              <a:t>success</a:t>
            </a:r>
            <a:endParaRPr lang="hr-HR" sz="3200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3823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hr-HR" sz="3200" b="1" dirty="0" smtClean="0">
                <a:solidFill>
                  <a:srgbClr val="002060"/>
                </a:solidFill>
              </a:rPr>
              <a:t>WHAT CAN BE SEEN WHEN THE NIC DOES NOT SEE?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pPr algn="ctr"/>
            <a:r>
              <a:rPr lang="en-US" b="0" strike="noStrike" spc="-1" dirty="0" smtClean="0">
                <a:solidFill>
                  <a:srgbClr val="002060"/>
                </a:solidFill>
                <a:latin typeface="Lucida Sans Unicode"/>
              </a:rPr>
              <a:t>Activity for </a:t>
            </a:r>
            <a:r>
              <a:rPr lang="hr-HR" b="0" strike="noStrike" spc="-1" dirty="0" err="1" smtClean="0">
                <a:solidFill>
                  <a:srgbClr val="002060"/>
                </a:solidFill>
                <a:latin typeface="Lucida Sans Unicode"/>
              </a:rPr>
              <a:t>Decemeber</a:t>
            </a:r>
            <a:r>
              <a:rPr lang="en-US" b="0" strike="noStrike" spc="-1" dirty="0" smtClean="0">
                <a:solidFill>
                  <a:srgbClr val="002060"/>
                </a:solidFill>
                <a:latin typeface="Lucida Sans Unicode"/>
              </a:rPr>
              <a:t> 2018.</a:t>
            </a:r>
            <a:endParaRPr lang="en-US" b="0" strike="noStrike" spc="-1" dirty="0" smtClean="0">
              <a:solidFill>
                <a:srgbClr val="002060"/>
              </a:solidFill>
              <a:latin typeface="Arial"/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Picture 8"/>
          <p:cNvPicPr/>
          <p:nvPr/>
        </p:nvPicPr>
        <p:blipFill>
          <a:blip r:embed="rId2"/>
          <a:srcRect b="49851"/>
          <a:stretch/>
        </p:blipFill>
        <p:spPr>
          <a:xfrm>
            <a:off x="1071538" y="5358240"/>
            <a:ext cx="3500280" cy="1499760"/>
          </a:xfrm>
          <a:prstGeom prst="rect">
            <a:avLst/>
          </a:prstGeom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6" name="Picture 8"/>
          <p:cNvPicPr/>
          <p:nvPr/>
        </p:nvPicPr>
        <p:blipFill>
          <a:blip r:embed="rId2"/>
          <a:srcRect b="49851"/>
          <a:stretch/>
        </p:blipFill>
        <p:spPr>
          <a:xfrm>
            <a:off x="4572000" y="5358240"/>
            <a:ext cx="3500280" cy="149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sz="2800" b="1" dirty="0" err="1" smtClean="0">
                <a:solidFill>
                  <a:srgbClr val="002060"/>
                </a:solidFill>
              </a:rPr>
              <a:t>Additionally</a:t>
            </a:r>
            <a:r>
              <a:rPr lang="hr-HR" sz="2800" b="1" dirty="0" smtClean="0">
                <a:solidFill>
                  <a:srgbClr val="002060"/>
                </a:solidFill>
              </a:rPr>
              <a:t>:</a:t>
            </a:r>
            <a:endParaRPr lang="hr-HR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hr-HR" dirty="0" smtClean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The activity is accompanied by making a short film in English</a:t>
            </a: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which will be released on a transnational meeting in Portugal in May 2019. In purpose of making this kind of a film, the activity is translated in English and leading actors are students who present their knowledge through the activity. For documenting the activity we are going to use multimedia equipment, photo </a:t>
            </a:r>
            <a:r>
              <a:rPr lang="it-IT" dirty="0" smtClean="0">
                <a:solidFill>
                  <a:srgbClr val="002060"/>
                </a:solidFill>
              </a:rPr>
              <a:t>camera, </a:t>
            </a:r>
            <a:r>
              <a:rPr lang="it-IT" dirty="0" err="1" smtClean="0">
                <a:solidFill>
                  <a:srgbClr val="002060"/>
                </a:solidFill>
              </a:rPr>
              <a:t>camera</a:t>
            </a:r>
            <a:r>
              <a:rPr lang="it-IT" dirty="0" smtClean="0">
                <a:solidFill>
                  <a:srgbClr val="002060"/>
                </a:solidFill>
              </a:rPr>
              <a:t>, internet, </a:t>
            </a:r>
            <a:r>
              <a:rPr lang="it-IT" dirty="0" err="1" smtClean="0">
                <a:solidFill>
                  <a:srgbClr val="002060"/>
                </a:solidFill>
              </a:rPr>
              <a:t>Youtube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channel</a:t>
            </a:r>
            <a:r>
              <a:rPr lang="it-IT" dirty="0" smtClean="0">
                <a:solidFill>
                  <a:srgbClr val="002060"/>
                </a:solidFill>
              </a:rPr>
              <a:t> and Adobe Premiere Pro </a:t>
            </a:r>
            <a:r>
              <a:rPr lang="it-IT" dirty="0" err="1" smtClean="0">
                <a:solidFill>
                  <a:srgbClr val="002060"/>
                </a:solidFill>
              </a:rPr>
              <a:t>program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1900" dirty="0" smtClean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The </a:t>
            </a: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activity is created and accomplished by</a:t>
            </a:r>
            <a:endParaRPr lang="hr-HR" sz="1900" dirty="0" smtClean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Math teacher Anita </a:t>
            </a:r>
            <a:r>
              <a:rPr lang="en-US" sz="1900" dirty="0" err="1" smtClean="0">
                <a:solidFill>
                  <a:srgbClr val="002060"/>
                </a:solidFill>
                <a:latin typeface="Kristen ITC" pitchFamily="66" charset="0"/>
              </a:rPr>
              <a:t>Jukić</a:t>
            </a:r>
            <a:endParaRPr lang="hr-HR" sz="1900" dirty="0" smtClean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buNone/>
            </a:pPr>
            <a:r>
              <a:rPr lang="hr-HR" sz="1900" dirty="0" smtClean="0">
                <a:solidFill>
                  <a:srgbClr val="002060"/>
                </a:solidFill>
                <a:latin typeface="Kristen ITC" pitchFamily="66" charset="0"/>
              </a:rPr>
              <a:t>a</a:t>
            </a:r>
            <a:r>
              <a:rPr lang="en-US" sz="1900" dirty="0" err="1" smtClean="0">
                <a:solidFill>
                  <a:srgbClr val="002060"/>
                </a:solidFill>
                <a:latin typeface="Kristen ITC" pitchFamily="66" charset="0"/>
              </a:rPr>
              <a:t>nd</a:t>
            </a:r>
            <a:r>
              <a:rPr lang="hr-HR" sz="1900" dirty="0" smtClean="0">
                <a:solidFill>
                  <a:srgbClr val="002060"/>
                </a:solidFill>
                <a:latin typeface="Kristen ITC" pitchFamily="66" charset="0"/>
              </a:rPr>
              <a:t> </a:t>
            </a: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Physics teacher Martina </a:t>
            </a:r>
            <a:r>
              <a:rPr lang="en-US" sz="1900" dirty="0" err="1" smtClean="0">
                <a:solidFill>
                  <a:srgbClr val="002060"/>
                </a:solidFill>
                <a:latin typeface="Kristen ITC" pitchFamily="66" charset="0"/>
              </a:rPr>
              <a:t>Bukvić</a:t>
            </a:r>
            <a:endParaRPr lang="hr-HR" sz="1900" dirty="0" smtClean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in cooperation with</a:t>
            </a:r>
            <a:endParaRPr lang="hr-HR" sz="1900" dirty="0" smtClean="0">
              <a:solidFill>
                <a:srgbClr val="002060"/>
              </a:solidFill>
              <a:latin typeface="Kristen ITC" pitchFamily="66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rgbClr val="002060"/>
                </a:solidFill>
                <a:latin typeface="Kristen ITC" pitchFamily="66" charset="0"/>
              </a:rPr>
              <a:t>English teacher </a:t>
            </a:r>
            <a:r>
              <a:rPr lang="en-US" sz="1900" dirty="0" err="1" smtClean="0">
                <a:solidFill>
                  <a:srgbClr val="002060"/>
                </a:solidFill>
                <a:latin typeface="Kristen ITC" pitchFamily="66" charset="0"/>
              </a:rPr>
              <a:t>Azra</a:t>
            </a:r>
            <a:r>
              <a:rPr lang="hr-HR" sz="1900" dirty="0" smtClean="0">
                <a:solidFill>
                  <a:srgbClr val="002060"/>
                </a:solidFill>
                <a:latin typeface="Kristen ITC" pitchFamily="66" charset="0"/>
              </a:rPr>
              <a:t> </a:t>
            </a:r>
            <a:r>
              <a:rPr lang="hr-HR" sz="1900" dirty="0" err="1" smtClean="0">
                <a:solidFill>
                  <a:srgbClr val="002060"/>
                </a:solidFill>
                <a:latin typeface="Kristen ITC" pitchFamily="66" charset="0"/>
              </a:rPr>
              <a:t>Benković</a:t>
            </a:r>
            <a:r>
              <a:rPr lang="hr-HR" sz="1900" dirty="0" smtClean="0">
                <a:solidFill>
                  <a:srgbClr val="002060"/>
                </a:solidFill>
                <a:latin typeface="Kristen ITC" pitchFamily="66" charset="0"/>
              </a:rPr>
              <a:t>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4453" t="16666" r="17383" b="39583"/>
          <a:stretch>
            <a:fillRect/>
          </a:stretch>
        </p:blipFill>
        <p:spPr bwMode="auto">
          <a:xfrm>
            <a:off x="5857884" y="5429264"/>
            <a:ext cx="877667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/>
          <p:cNvPicPr/>
          <p:nvPr/>
        </p:nvPicPr>
        <p:blipFill>
          <a:blip r:embed="rId4" cstate="print"/>
          <a:srcRect l="34767" t="15621" r="48242" b="36457"/>
          <a:stretch/>
        </p:blipFill>
        <p:spPr>
          <a:xfrm>
            <a:off x="7858148" y="5429264"/>
            <a:ext cx="785818" cy="1214446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5"/>
          <p:cNvPicPr/>
          <p:nvPr/>
        </p:nvPicPr>
        <p:blipFill>
          <a:blip r:embed="rId5" cstate="print"/>
          <a:srcRect l="52342" t="20832" r="33594" b="34370"/>
          <a:stretch/>
        </p:blipFill>
        <p:spPr>
          <a:xfrm>
            <a:off x="6929454" y="5429264"/>
            <a:ext cx="714380" cy="1214446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ONLY IN THE DARKNESS YOU CAN SEE THE STARS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/>
          <p:cNvPicPr/>
          <p:nvPr/>
        </p:nvPicPr>
        <p:blipFill>
          <a:blip r:embed="rId3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IMG_47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285859"/>
            <a:ext cx="4143404" cy="2762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4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6" name="Slika 5" descr="IMG_4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85860"/>
            <a:ext cx="4143372" cy="276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 descr="IMG_4712.JPG"/>
          <p:cNvPicPr>
            <a:picLocks noChangeAspect="1"/>
          </p:cNvPicPr>
          <p:nvPr/>
        </p:nvPicPr>
        <p:blipFill>
          <a:blip r:embed="rId6" cstate="print"/>
          <a:srcRect t="5468" r="28125"/>
          <a:stretch>
            <a:fillRect/>
          </a:stretch>
        </p:blipFill>
        <p:spPr>
          <a:xfrm>
            <a:off x="357158" y="4143380"/>
            <a:ext cx="2928958" cy="2568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IMG_472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4143380"/>
            <a:ext cx="5214942" cy="2586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Autofit/>
          </a:bodyPr>
          <a:lstStyle/>
          <a:p>
            <a:pPr algn="ctr"/>
            <a:r>
              <a:rPr lang="hr-HR" sz="1900" b="1" dirty="0" err="1" smtClean="0">
                <a:solidFill>
                  <a:srgbClr val="002060"/>
                </a:solidFill>
              </a:rPr>
              <a:t>Activity</a:t>
            </a:r>
            <a:r>
              <a:rPr lang="hr-HR" sz="1900" b="1" dirty="0" smtClean="0">
                <a:solidFill>
                  <a:srgbClr val="002060"/>
                </a:solidFill>
              </a:rPr>
              <a:t> </a:t>
            </a:r>
            <a:r>
              <a:rPr lang="hr-HR" sz="1900" b="1" dirty="0" err="1" smtClean="0">
                <a:solidFill>
                  <a:srgbClr val="002060"/>
                </a:solidFill>
              </a:rPr>
              <a:t>description</a:t>
            </a:r>
            <a:r>
              <a:rPr lang="hr-HR" sz="1900" b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There was a workshop among 7th graders where they were studying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shining stars in individual constellation and calculating apparent star size.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Apparent star size is a quantitative size of a glowing celestial object, i.e.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the measure of brightness which it creates on Earth surface. Apparent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star shine describes how much the star shines in the sky, not considering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the reasons of its strong or weak </a:t>
            </a:r>
            <a:r>
              <a:rPr lang="en-US" sz="1900" b="1" dirty="0" err="1" smtClean="0">
                <a:solidFill>
                  <a:srgbClr val="002060"/>
                </a:solidFill>
              </a:rPr>
              <a:t>glow,i.e</a:t>
            </a:r>
            <a:r>
              <a:rPr lang="en-US" sz="1900" b="1" dirty="0" smtClean="0">
                <a:solidFill>
                  <a:srgbClr val="002060"/>
                </a:solidFill>
              </a:rPr>
              <a:t>. distance or real quantity of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radiated light. Apparent (observed) glow expresses in, so called apparent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star sizes magnitudes-m. There are more methods of determining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apparent star size, and we picked </a:t>
            </a:r>
            <a:r>
              <a:rPr lang="en-US" sz="1900" b="1" dirty="0" err="1" smtClean="0">
                <a:solidFill>
                  <a:srgbClr val="002060"/>
                </a:solidFill>
              </a:rPr>
              <a:t>Argalander's</a:t>
            </a:r>
            <a:r>
              <a:rPr lang="en-US" sz="1900" b="1" dirty="0" smtClean="0">
                <a:solidFill>
                  <a:srgbClr val="002060"/>
                </a:solidFill>
              </a:rPr>
              <a:t> method. This method uses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a sequence of neighboring stars that depend of an instant glow. We've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studied star in constellation : </a:t>
            </a:r>
            <a:r>
              <a:rPr lang="en-US" sz="1900" b="1" dirty="0" smtClean="0">
                <a:solidFill>
                  <a:srgbClr val="C00000"/>
                </a:solidFill>
              </a:rPr>
              <a:t>Great Bear, Orion, </a:t>
            </a:r>
            <a:r>
              <a:rPr lang="en-US" sz="1900" b="1" dirty="0" err="1" smtClean="0">
                <a:solidFill>
                  <a:srgbClr val="C00000"/>
                </a:solidFill>
              </a:rPr>
              <a:t>Cepheus</a:t>
            </a:r>
            <a:r>
              <a:rPr lang="en-US" sz="1900" b="1" dirty="0" smtClean="0">
                <a:solidFill>
                  <a:srgbClr val="C00000"/>
                </a:solidFill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</a:rPr>
              <a:t>and we've tried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to determine apparent size of a </a:t>
            </a:r>
            <a:r>
              <a:rPr lang="en-US" sz="1900" b="1" dirty="0" smtClean="0">
                <a:solidFill>
                  <a:srgbClr val="C00000"/>
                </a:solidFill>
              </a:rPr>
              <a:t>comet </a:t>
            </a:r>
            <a:r>
              <a:rPr lang="en-US" sz="1900" b="1" dirty="0" err="1" smtClean="0">
                <a:solidFill>
                  <a:srgbClr val="C00000"/>
                </a:solidFill>
              </a:rPr>
              <a:t>Wirtanen</a:t>
            </a:r>
            <a:r>
              <a:rPr lang="en-US" sz="1900" b="1" dirty="0" smtClean="0">
                <a:solidFill>
                  <a:srgbClr val="C00000"/>
                </a:solidFill>
              </a:rPr>
              <a:t>, so called Comet</a:t>
            </a:r>
            <a:r>
              <a:rPr lang="en-US" sz="1900" b="1" dirty="0" smtClean="0">
                <a:solidFill>
                  <a:srgbClr val="002060"/>
                </a:solidFill>
              </a:rPr>
              <a:t>, which is, these days, visible to the naked eye and it's going to be visible on</a:t>
            </a:r>
          </a:p>
          <a:p>
            <a:pPr algn="ctr">
              <a:buNone/>
            </a:pPr>
            <a:r>
              <a:rPr lang="en-US" sz="1900" b="1" dirty="0" smtClean="0">
                <a:solidFill>
                  <a:srgbClr val="002060"/>
                </a:solidFill>
              </a:rPr>
              <a:t>Christmas Day in the evening.</a:t>
            </a:r>
            <a:endParaRPr lang="hr-HR" sz="1900" b="1" dirty="0">
              <a:solidFill>
                <a:srgbClr val="00206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Inspiration for this activity comes from the fact that astronomy: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-is one of the oldest sciences made from primary human activities and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b="1" dirty="0" err="1" smtClean="0">
                <a:solidFill>
                  <a:srgbClr val="002060"/>
                </a:solidFill>
              </a:rPr>
              <a:t>practical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b="1" dirty="0" err="1" smtClean="0">
                <a:solidFill>
                  <a:srgbClr val="002060"/>
                </a:solidFill>
              </a:rPr>
              <a:t>needs</a:t>
            </a:r>
            <a:endParaRPr lang="hr-HR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-has got a long history in Croatia since 12th century and series of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discoveries and </a:t>
            </a:r>
            <a:r>
              <a:rPr lang="en-US" b="1" dirty="0" err="1" smtClean="0">
                <a:solidFill>
                  <a:srgbClr val="002060"/>
                </a:solidFill>
              </a:rPr>
              <a:t>Getald's</a:t>
            </a:r>
            <a:r>
              <a:rPr lang="en-US" b="1" dirty="0" smtClean="0">
                <a:solidFill>
                  <a:srgbClr val="002060"/>
                </a:solidFill>
              </a:rPr>
              <a:t> discovery of binoculars and </a:t>
            </a:r>
            <a:r>
              <a:rPr lang="en-US" b="1" dirty="0" err="1" smtClean="0">
                <a:solidFill>
                  <a:srgbClr val="C00000"/>
                </a:solidFill>
              </a:rPr>
              <a:t>Bošković's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geometrically determining of comet's path are just some of them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-favorite science among children because of practical use and amateurs,</a:t>
            </a: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still has a special part in discovering and watching celestial phenomena</a:t>
            </a:r>
          </a:p>
          <a:p>
            <a:pPr algn="ctr">
              <a:buNone/>
            </a:pPr>
            <a:r>
              <a:rPr lang="hr-HR" b="1" dirty="0" smtClean="0">
                <a:solidFill>
                  <a:srgbClr val="002060"/>
                </a:solidFill>
              </a:rPr>
              <a:t>-</a:t>
            </a:r>
            <a:r>
              <a:rPr lang="hr-HR" b="1" dirty="0" err="1" smtClean="0">
                <a:solidFill>
                  <a:srgbClr val="002060"/>
                </a:solidFill>
              </a:rPr>
              <a:t>related</a:t>
            </a:r>
            <a:r>
              <a:rPr lang="hr-HR" b="1" dirty="0" smtClean="0">
                <a:solidFill>
                  <a:srgbClr val="002060"/>
                </a:solidFill>
              </a:rPr>
              <a:t> to </a:t>
            </a:r>
            <a:r>
              <a:rPr lang="hr-HR" b="1" dirty="0" err="1" smtClean="0">
                <a:solidFill>
                  <a:srgbClr val="002060"/>
                </a:solidFill>
              </a:rPr>
              <a:t>Mathematics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IMG_47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4286256"/>
            <a:ext cx="4429156" cy="2383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4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6" name="Slika 5" descr="IMG_4701.JPG"/>
          <p:cNvPicPr>
            <a:picLocks noChangeAspect="1"/>
          </p:cNvPicPr>
          <p:nvPr/>
        </p:nvPicPr>
        <p:blipFill>
          <a:blip r:embed="rId5" cstate="print"/>
          <a:srcRect b="25390"/>
          <a:stretch>
            <a:fillRect/>
          </a:stretch>
        </p:blipFill>
        <p:spPr>
          <a:xfrm>
            <a:off x="4500562" y="1500174"/>
            <a:ext cx="4500562" cy="2522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 descr="IMG_4703.JPG"/>
          <p:cNvPicPr>
            <a:picLocks noChangeAspect="1"/>
          </p:cNvPicPr>
          <p:nvPr/>
        </p:nvPicPr>
        <p:blipFill>
          <a:blip r:embed="rId6" cstate="print"/>
          <a:srcRect l="10937" t="4297" r="15625" b="27734"/>
          <a:stretch>
            <a:fillRect/>
          </a:stretch>
        </p:blipFill>
        <p:spPr>
          <a:xfrm>
            <a:off x="214282" y="1428736"/>
            <a:ext cx="4214842" cy="268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IMG_4742.JPG"/>
          <p:cNvPicPr>
            <a:picLocks noChangeAspect="1"/>
          </p:cNvPicPr>
          <p:nvPr/>
        </p:nvPicPr>
        <p:blipFill>
          <a:blip r:embed="rId7" cstate="print"/>
          <a:srcRect l="7031"/>
          <a:stretch>
            <a:fillRect/>
          </a:stretch>
        </p:blipFill>
        <p:spPr>
          <a:xfrm>
            <a:off x="4857752" y="4143380"/>
            <a:ext cx="3929058" cy="261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800" b="1" dirty="0" err="1" smtClean="0">
                <a:solidFill>
                  <a:srgbClr val="002060"/>
                </a:solidFill>
              </a:rPr>
              <a:t>Activity</a:t>
            </a:r>
            <a:r>
              <a:rPr lang="hr-HR" sz="2800" b="1" dirty="0" smtClean="0">
                <a:solidFill>
                  <a:srgbClr val="002060"/>
                </a:solidFill>
              </a:rPr>
              <a:t> </a:t>
            </a:r>
            <a:r>
              <a:rPr lang="hr-HR" sz="2800" b="1" dirty="0" err="1" smtClean="0">
                <a:solidFill>
                  <a:srgbClr val="002060"/>
                </a:solidFill>
              </a:rPr>
              <a:t>Aim</a:t>
            </a:r>
            <a:endParaRPr lang="hr-HR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-to connect astronomy and mathematics with Christmas theme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-popularization of astronomy and similar sciences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2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5" name="Slika 4" descr="IMG_4761.JPG"/>
          <p:cNvPicPr>
            <a:picLocks noChangeAspect="1"/>
          </p:cNvPicPr>
          <p:nvPr/>
        </p:nvPicPr>
        <p:blipFill>
          <a:blip r:embed="rId3" cstate="print"/>
          <a:srcRect t="18359" b="31250"/>
          <a:stretch>
            <a:fillRect/>
          </a:stretch>
        </p:blipFill>
        <p:spPr>
          <a:xfrm>
            <a:off x="0" y="3571876"/>
            <a:ext cx="9144000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/>
          <p:nvPr/>
        </p:nvPicPr>
        <p:blipFill>
          <a:blip r:embed="rId3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  <p:pic>
        <p:nvPicPr>
          <p:cNvPr id="6" name="Slika 5" descr="IMG_4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4321967" cy="2786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 descr="IMG_4733.JPG"/>
          <p:cNvPicPr>
            <a:picLocks noChangeAspect="1"/>
          </p:cNvPicPr>
          <p:nvPr/>
        </p:nvPicPr>
        <p:blipFill>
          <a:blip r:embed="rId5" cstate="print"/>
          <a:srcRect r="16441"/>
          <a:stretch>
            <a:fillRect/>
          </a:stretch>
        </p:blipFill>
        <p:spPr>
          <a:xfrm>
            <a:off x="4714876" y="4214818"/>
            <a:ext cx="4214842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IMG_47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357298"/>
            <a:ext cx="4143372" cy="276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zervirano mjesto sadržaja 10" descr="IMG_4795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 rot="16200000">
            <a:off x="1091123" y="551896"/>
            <a:ext cx="2604037" cy="421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47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484" b="4814"/>
          <a:stretch>
            <a:fillRect/>
          </a:stretch>
        </p:blipFill>
        <p:spPr>
          <a:xfrm>
            <a:off x="857224" y="1571612"/>
            <a:ext cx="7280961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/>
          <p:cNvPicPr/>
          <p:nvPr/>
        </p:nvPicPr>
        <p:blipFill>
          <a:blip r:embed="rId4"/>
          <a:stretch/>
        </p:blipFill>
        <p:spPr>
          <a:xfrm>
            <a:off x="0" y="0"/>
            <a:ext cx="9143640" cy="125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321</Words>
  <Application>Microsoft Office PowerPoint</Application>
  <PresentationFormat>Prikaz na zaslonu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Gomilanje</vt:lpstr>
      <vt:lpstr>Mathematica regina omnium scientiarum et – learning path to success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Windows korisnik</dc:creator>
  <cp:lastModifiedBy>Windows korisnik</cp:lastModifiedBy>
  <cp:revision>14</cp:revision>
  <dcterms:created xsi:type="dcterms:W3CDTF">2018-12-20T10:51:32Z</dcterms:created>
  <dcterms:modified xsi:type="dcterms:W3CDTF">2018-12-20T21:34:51Z</dcterms:modified>
</cp:coreProperties>
</file>