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sp>
        <p:nvSpPr>
          <p:cNvPr id="10" name="Pravokutni trokut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Naslov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hr-HR" smtClean="0"/>
              <a:t>Kliknite da biste uredili stil naslova matrice</a:t>
            </a:r>
            <a:endParaRPr kumimoji="0" lang="en-US"/>
          </a:p>
        </p:txBody>
      </p:sp>
      <p:sp>
        <p:nvSpPr>
          <p:cNvPr id="17" name="Podnaslov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hr-HR" smtClean="0"/>
              <a:t>Kliknite da biste uredili stil podnaslova matrice</a:t>
            </a:r>
            <a:endParaRPr kumimoji="0" lang="en-US"/>
          </a:p>
        </p:txBody>
      </p:sp>
      <p:grpSp>
        <p:nvGrpSpPr>
          <p:cNvPr id="2" name="Grupa 1"/>
          <p:cNvGrpSpPr/>
          <p:nvPr/>
        </p:nvGrpSpPr>
        <p:grpSpPr>
          <a:xfrm>
            <a:off x="-3765" y="4953000"/>
            <a:ext cx="9147765" cy="1912088"/>
            <a:chOff x="-3765" y="4832896"/>
            <a:chExt cx="9147765" cy="2032192"/>
          </a:xfrm>
        </p:grpSpPr>
        <p:sp>
          <p:nvSpPr>
            <p:cNvPr id="7" name="Prostoručno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Prostoručno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Prostoručno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Ravni poveznik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Rezervirano mjesto datuma 29"/>
          <p:cNvSpPr>
            <a:spLocks noGrp="1"/>
          </p:cNvSpPr>
          <p:nvPr>
            <p:ph type="dt" sz="half" idx="10"/>
          </p:nvPr>
        </p:nvSpPr>
        <p:spPr/>
        <p:txBody>
          <a:bodyPr/>
          <a:lstStyle>
            <a:lvl1pPr>
              <a:defRPr>
                <a:solidFill>
                  <a:srgbClr val="FFFFFF"/>
                </a:solidFill>
              </a:defRPr>
            </a:lvl1pPr>
            <a:extLst/>
          </a:lstStyle>
          <a:p>
            <a:fld id="{43168FD3-EC51-4C85-900F-F921FF95216C}" type="datetimeFigureOut">
              <a:rPr lang="sr-Latn-CS" smtClean="0"/>
              <a:pPr/>
              <a:t>19.12.2019.</a:t>
            </a:fld>
            <a:endParaRPr lang="hr-HR"/>
          </a:p>
        </p:txBody>
      </p:sp>
      <p:sp>
        <p:nvSpPr>
          <p:cNvPr id="19" name="Rezervirano mjesto podnožja 18"/>
          <p:cNvSpPr>
            <a:spLocks noGrp="1"/>
          </p:cNvSpPr>
          <p:nvPr>
            <p:ph type="ftr" sz="quarter" idx="11"/>
          </p:nvPr>
        </p:nvSpPr>
        <p:spPr/>
        <p:txBody>
          <a:bodyPr/>
          <a:lstStyle>
            <a:lvl1pPr>
              <a:defRPr>
                <a:solidFill>
                  <a:schemeClr val="accent1">
                    <a:tint val="20000"/>
                  </a:schemeClr>
                </a:solidFill>
              </a:defRPr>
            </a:lvl1pPr>
            <a:extLst/>
          </a:lstStyle>
          <a:p>
            <a:endParaRPr lang="hr-HR"/>
          </a:p>
        </p:txBody>
      </p:sp>
      <p:sp>
        <p:nvSpPr>
          <p:cNvPr id="27" name="Rezervirano mjesto broja slajda 26"/>
          <p:cNvSpPr>
            <a:spLocks noGrp="1"/>
          </p:cNvSpPr>
          <p:nvPr>
            <p:ph type="sldNum" sz="quarter" idx="12"/>
          </p:nvPr>
        </p:nvSpPr>
        <p:spPr/>
        <p:txBody>
          <a:bodyPr/>
          <a:lstStyle>
            <a:lvl1pPr>
              <a:defRPr>
                <a:solidFill>
                  <a:srgbClr val="FFFFFF"/>
                </a:solidFill>
              </a:defRPr>
            </a:lvl1pPr>
            <a:extLst/>
          </a:lstStyle>
          <a:p>
            <a:fld id="{B94F3677-ACD3-4F54-A6FD-4FABACA54294}"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extLst/>
          </a:lstStyle>
          <a:p>
            <a:r>
              <a:rPr kumimoji="0" lang="hr-HR" smtClean="0"/>
              <a:t>Kliknite da biste uredili stil naslova matrice</a:t>
            </a:r>
            <a:endParaRPr kumimoji="0" lang="en-US"/>
          </a:p>
        </p:txBody>
      </p:sp>
      <p:sp>
        <p:nvSpPr>
          <p:cNvPr id="3" name="Rezervirano mjesto okomitog teksta 2"/>
          <p:cNvSpPr>
            <a:spLocks noGrp="1"/>
          </p:cNvSpPr>
          <p:nvPr>
            <p:ph type="body" orient="vert" idx="1"/>
          </p:nvPr>
        </p:nvSpPr>
        <p:spPr>
          <a:xfrm>
            <a:off x="457200" y="1481329"/>
            <a:ext cx="8229600" cy="4386071"/>
          </a:xfrm>
        </p:spPr>
        <p:txBody>
          <a:bodyPr vert="eaVert"/>
          <a:lstStyle>
            <a:extLs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datuma 3"/>
          <p:cNvSpPr>
            <a:spLocks noGrp="1"/>
          </p:cNvSpPr>
          <p:nvPr>
            <p:ph type="dt" sz="half" idx="10"/>
          </p:nvPr>
        </p:nvSpPr>
        <p:spPr/>
        <p:txBody>
          <a:bodyPr/>
          <a:lstStyle>
            <a:extLst/>
          </a:lstStyle>
          <a:p>
            <a:fld id="{43168FD3-EC51-4C85-900F-F921FF95216C}" type="datetimeFigureOut">
              <a:rPr lang="sr-Latn-CS" smtClean="0"/>
              <a:pPr/>
              <a:t>19.12.2019.</a:t>
            </a:fld>
            <a:endParaRPr lang="hr-HR"/>
          </a:p>
        </p:txBody>
      </p:sp>
      <p:sp>
        <p:nvSpPr>
          <p:cNvPr id="5" name="Rezervirano mjesto podnožja 4"/>
          <p:cNvSpPr>
            <a:spLocks noGrp="1"/>
          </p:cNvSpPr>
          <p:nvPr>
            <p:ph type="ftr" sz="quarter" idx="11"/>
          </p:nvPr>
        </p:nvSpPr>
        <p:spPr/>
        <p:txBody>
          <a:bodyPr/>
          <a:lstStyle>
            <a:extLst/>
          </a:lstStyle>
          <a:p>
            <a:endParaRPr lang="hr-HR"/>
          </a:p>
        </p:txBody>
      </p:sp>
      <p:sp>
        <p:nvSpPr>
          <p:cNvPr id="6" name="Rezervirano mjesto broja slajda 5"/>
          <p:cNvSpPr>
            <a:spLocks noGrp="1"/>
          </p:cNvSpPr>
          <p:nvPr>
            <p:ph type="sldNum" sz="quarter" idx="12"/>
          </p:nvPr>
        </p:nvSpPr>
        <p:spPr/>
        <p:txBody>
          <a:bodyPr/>
          <a:lstStyle>
            <a:extLst/>
          </a:lstStyle>
          <a:p>
            <a:fld id="{B94F3677-ACD3-4F54-A6FD-4FABACA54294}"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844013" y="274640"/>
            <a:ext cx="1777470" cy="5592761"/>
          </a:xfrm>
        </p:spPr>
        <p:txBody>
          <a:bodyPr vert="eaVert"/>
          <a:lstStyle>
            <a:extLst/>
          </a:lstStyle>
          <a:p>
            <a:r>
              <a:rPr kumimoji="0" lang="hr-HR" smtClean="0"/>
              <a:t>Kliknite da biste uredili stil naslova matrice</a:t>
            </a:r>
            <a:endParaRPr kumimoji="0" lang="en-US"/>
          </a:p>
        </p:txBody>
      </p:sp>
      <p:sp>
        <p:nvSpPr>
          <p:cNvPr id="3" name="Rezervirano mjesto okomitog teksta 2"/>
          <p:cNvSpPr>
            <a:spLocks noGrp="1"/>
          </p:cNvSpPr>
          <p:nvPr>
            <p:ph type="body" orient="vert" idx="1"/>
          </p:nvPr>
        </p:nvSpPr>
        <p:spPr>
          <a:xfrm>
            <a:off x="457200" y="274641"/>
            <a:ext cx="6324600" cy="5592760"/>
          </a:xfrm>
        </p:spPr>
        <p:txBody>
          <a:bodyPr vert="eaVert"/>
          <a:lstStyle>
            <a:extLs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datuma 3"/>
          <p:cNvSpPr>
            <a:spLocks noGrp="1"/>
          </p:cNvSpPr>
          <p:nvPr>
            <p:ph type="dt" sz="half" idx="10"/>
          </p:nvPr>
        </p:nvSpPr>
        <p:spPr/>
        <p:txBody>
          <a:bodyPr/>
          <a:lstStyle>
            <a:extLst/>
          </a:lstStyle>
          <a:p>
            <a:fld id="{43168FD3-EC51-4C85-900F-F921FF95216C}" type="datetimeFigureOut">
              <a:rPr lang="sr-Latn-CS" smtClean="0"/>
              <a:pPr/>
              <a:t>19.12.2019.</a:t>
            </a:fld>
            <a:endParaRPr lang="hr-HR"/>
          </a:p>
        </p:txBody>
      </p:sp>
      <p:sp>
        <p:nvSpPr>
          <p:cNvPr id="5" name="Rezervirano mjesto podnožja 4"/>
          <p:cNvSpPr>
            <a:spLocks noGrp="1"/>
          </p:cNvSpPr>
          <p:nvPr>
            <p:ph type="ftr" sz="quarter" idx="11"/>
          </p:nvPr>
        </p:nvSpPr>
        <p:spPr/>
        <p:txBody>
          <a:bodyPr/>
          <a:lstStyle>
            <a:extLst/>
          </a:lstStyle>
          <a:p>
            <a:endParaRPr lang="hr-HR"/>
          </a:p>
        </p:txBody>
      </p:sp>
      <p:sp>
        <p:nvSpPr>
          <p:cNvPr id="6" name="Rezervirano mjesto broja slajda 5"/>
          <p:cNvSpPr>
            <a:spLocks noGrp="1"/>
          </p:cNvSpPr>
          <p:nvPr>
            <p:ph type="sldNum" sz="quarter" idx="12"/>
          </p:nvPr>
        </p:nvSpPr>
        <p:spPr/>
        <p:txBody>
          <a:bodyPr/>
          <a:lstStyle>
            <a:extLst/>
          </a:lstStyle>
          <a:p>
            <a:fld id="{B94F3677-ACD3-4F54-A6FD-4FABACA54294}"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3" name="Rezervirano mjesto sadržaja 2"/>
          <p:cNvSpPr>
            <a:spLocks noGrp="1"/>
          </p:cNvSpPr>
          <p:nvPr>
            <p:ph idx="1"/>
          </p:nvPr>
        </p:nvSpPr>
        <p:spPr/>
        <p:txBody>
          <a:bodyPr/>
          <a:lstStyle>
            <a:extLs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datuma 3"/>
          <p:cNvSpPr>
            <a:spLocks noGrp="1"/>
          </p:cNvSpPr>
          <p:nvPr>
            <p:ph type="dt" sz="half" idx="10"/>
          </p:nvPr>
        </p:nvSpPr>
        <p:spPr/>
        <p:txBody>
          <a:bodyPr/>
          <a:lstStyle>
            <a:extLst/>
          </a:lstStyle>
          <a:p>
            <a:fld id="{43168FD3-EC51-4C85-900F-F921FF95216C}" type="datetimeFigureOut">
              <a:rPr lang="sr-Latn-CS" smtClean="0"/>
              <a:pPr/>
              <a:t>19.12.2019.</a:t>
            </a:fld>
            <a:endParaRPr lang="hr-HR"/>
          </a:p>
        </p:txBody>
      </p:sp>
      <p:sp>
        <p:nvSpPr>
          <p:cNvPr id="5" name="Rezervirano mjesto podnožja 4"/>
          <p:cNvSpPr>
            <a:spLocks noGrp="1"/>
          </p:cNvSpPr>
          <p:nvPr>
            <p:ph type="ftr" sz="quarter" idx="11"/>
          </p:nvPr>
        </p:nvSpPr>
        <p:spPr/>
        <p:txBody>
          <a:bodyPr/>
          <a:lstStyle>
            <a:extLst/>
          </a:lstStyle>
          <a:p>
            <a:endParaRPr lang="hr-HR"/>
          </a:p>
        </p:txBody>
      </p:sp>
      <p:sp>
        <p:nvSpPr>
          <p:cNvPr id="6" name="Rezervirano mjesto broja slajda 5"/>
          <p:cNvSpPr>
            <a:spLocks noGrp="1"/>
          </p:cNvSpPr>
          <p:nvPr>
            <p:ph type="sldNum" sz="quarter" idx="12"/>
          </p:nvPr>
        </p:nvSpPr>
        <p:spPr/>
        <p:txBody>
          <a:bodyPr/>
          <a:lstStyle>
            <a:extLst/>
          </a:lstStyle>
          <a:p>
            <a:fld id="{B94F3677-ACD3-4F54-A6FD-4FABACA54294}" type="slidenum">
              <a:rPr lang="hr-HR" smtClean="0"/>
              <a:pPr/>
              <a:t>‹#›</a:t>
            </a:fld>
            <a:endParaRPr lang="hr-HR"/>
          </a:p>
        </p:txBody>
      </p:sp>
      <p:sp>
        <p:nvSpPr>
          <p:cNvPr id="7" name="Naslov 6"/>
          <p:cNvSpPr>
            <a:spLocks noGrp="1"/>
          </p:cNvSpPr>
          <p:nvPr>
            <p:ph type="title"/>
          </p:nvPr>
        </p:nvSpPr>
        <p:spPr/>
        <p:txBody>
          <a:bodyPr rtlCol="0"/>
          <a:lstStyle>
            <a:extLst/>
          </a:lstStyle>
          <a:p>
            <a:r>
              <a:rPr kumimoji="0" lang="hr-HR" smtClean="0"/>
              <a:t>Kliknite da biste uredili stil naslova matrice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bg>
      <p:bgRef idx="1002">
        <a:schemeClr val="bg1"/>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hr-HR" smtClean="0"/>
              <a:t>Kliknite da biste uredili stil naslova matrice</a:t>
            </a:r>
            <a:endParaRPr kumimoji="0" lang="en-US"/>
          </a:p>
        </p:txBody>
      </p:sp>
      <p:sp>
        <p:nvSpPr>
          <p:cNvPr id="3" name="Rezervirano mjesto teksta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hr-HR" smtClean="0"/>
              <a:t>Kliknite da biste uredili stilove teksta matrice</a:t>
            </a:r>
          </a:p>
        </p:txBody>
      </p:sp>
      <p:sp>
        <p:nvSpPr>
          <p:cNvPr id="4" name="Rezervirano mjesto datuma 3"/>
          <p:cNvSpPr>
            <a:spLocks noGrp="1"/>
          </p:cNvSpPr>
          <p:nvPr>
            <p:ph type="dt" sz="half" idx="10"/>
          </p:nvPr>
        </p:nvSpPr>
        <p:spPr/>
        <p:txBody>
          <a:bodyPr/>
          <a:lstStyle>
            <a:extLst/>
          </a:lstStyle>
          <a:p>
            <a:fld id="{43168FD3-EC51-4C85-900F-F921FF95216C}" type="datetimeFigureOut">
              <a:rPr lang="sr-Latn-CS" smtClean="0"/>
              <a:pPr/>
              <a:t>19.12.2019.</a:t>
            </a:fld>
            <a:endParaRPr lang="hr-HR"/>
          </a:p>
        </p:txBody>
      </p:sp>
      <p:sp>
        <p:nvSpPr>
          <p:cNvPr id="5" name="Rezervirano mjesto podnožja 4"/>
          <p:cNvSpPr>
            <a:spLocks noGrp="1"/>
          </p:cNvSpPr>
          <p:nvPr>
            <p:ph type="ftr" sz="quarter" idx="11"/>
          </p:nvPr>
        </p:nvSpPr>
        <p:spPr/>
        <p:txBody>
          <a:bodyPr/>
          <a:lstStyle>
            <a:extLst/>
          </a:lstStyle>
          <a:p>
            <a:endParaRPr lang="hr-HR"/>
          </a:p>
        </p:txBody>
      </p:sp>
      <p:sp>
        <p:nvSpPr>
          <p:cNvPr id="6" name="Rezervirano mjesto broja slajda 5"/>
          <p:cNvSpPr>
            <a:spLocks noGrp="1"/>
          </p:cNvSpPr>
          <p:nvPr>
            <p:ph type="sldNum" sz="quarter" idx="12"/>
          </p:nvPr>
        </p:nvSpPr>
        <p:spPr/>
        <p:txBody>
          <a:bodyPr/>
          <a:lstStyle>
            <a:extLst/>
          </a:lstStyle>
          <a:p>
            <a:fld id="{B94F3677-ACD3-4F54-A6FD-4FABACA54294}" type="slidenum">
              <a:rPr lang="hr-HR" smtClean="0"/>
              <a:pPr/>
              <a:t>‹#›</a:t>
            </a:fld>
            <a:endParaRPr lang="hr-HR"/>
          </a:p>
        </p:txBody>
      </p:sp>
      <p:sp>
        <p:nvSpPr>
          <p:cNvPr id="7" name="Š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Š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bg>
      <p:bgRef idx="1002">
        <a:schemeClr val="bg1"/>
      </p:bgRef>
    </p:bg>
    <p:spTree>
      <p:nvGrpSpPr>
        <p:cNvPr id="1" name=""/>
        <p:cNvGrpSpPr/>
        <p:nvPr/>
      </p:nvGrpSpPr>
      <p:grpSpPr>
        <a:xfrm>
          <a:off x="0" y="0"/>
          <a:ext cx="0" cy="0"/>
          <a:chOff x="0" y="0"/>
          <a:chExt cx="0" cy="0"/>
        </a:xfrm>
      </p:grpSpPr>
      <p:sp>
        <p:nvSpPr>
          <p:cNvPr id="3" name="Rezervirano mjesto sadržaja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sadržaja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5" name="Rezervirano mjesto datuma 4"/>
          <p:cNvSpPr>
            <a:spLocks noGrp="1"/>
          </p:cNvSpPr>
          <p:nvPr>
            <p:ph type="dt" sz="half" idx="10"/>
          </p:nvPr>
        </p:nvSpPr>
        <p:spPr/>
        <p:txBody>
          <a:bodyPr/>
          <a:lstStyle>
            <a:extLst/>
          </a:lstStyle>
          <a:p>
            <a:fld id="{43168FD3-EC51-4C85-900F-F921FF95216C}" type="datetimeFigureOut">
              <a:rPr lang="sr-Latn-CS" smtClean="0"/>
              <a:pPr/>
              <a:t>19.12.2019.</a:t>
            </a:fld>
            <a:endParaRPr lang="hr-HR"/>
          </a:p>
        </p:txBody>
      </p:sp>
      <p:sp>
        <p:nvSpPr>
          <p:cNvPr id="6" name="Rezervirano mjesto podnožja 5"/>
          <p:cNvSpPr>
            <a:spLocks noGrp="1"/>
          </p:cNvSpPr>
          <p:nvPr>
            <p:ph type="ftr" sz="quarter" idx="11"/>
          </p:nvPr>
        </p:nvSpPr>
        <p:spPr/>
        <p:txBody>
          <a:bodyPr/>
          <a:lstStyle>
            <a:extLst/>
          </a:lstStyle>
          <a:p>
            <a:endParaRPr lang="hr-HR"/>
          </a:p>
        </p:txBody>
      </p:sp>
      <p:sp>
        <p:nvSpPr>
          <p:cNvPr id="7" name="Rezervirano mjesto broja slajda 6"/>
          <p:cNvSpPr>
            <a:spLocks noGrp="1"/>
          </p:cNvSpPr>
          <p:nvPr>
            <p:ph type="sldNum" sz="quarter" idx="12"/>
          </p:nvPr>
        </p:nvSpPr>
        <p:spPr/>
        <p:txBody>
          <a:bodyPr/>
          <a:lstStyle>
            <a:extLst/>
          </a:lstStyle>
          <a:p>
            <a:fld id="{B94F3677-ACD3-4F54-A6FD-4FABACA54294}" type="slidenum">
              <a:rPr lang="hr-HR" smtClean="0"/>
              <a:pPr/>
              <a:t>‹#›</a:t>
            </a:fld>
            <a:endParaRPr lang="hr-HR"/>
          </a:p>
        </p:txBody>
      </p:sp>
      <p:sp>
        <p:nvSpPr>
          <p:cNvPr id="8" name="Naslov 7"/>
          <p:cNvSpPr>
            <a:spLocks noGrp="1"/>
          </p:cNvSpPr>
          <p:nvPr>
            <p:ph type="title"/>
          </p:nvPr>
        </p:nvSpPr>
        <p:spPr/>
        <p:txBody>
          <a:bodyPr rtlCol="0"/>
          <a:lstStyle>
            <a:extLst/>
          </a:lstStyle>
          <a:p>
            <a:r>
              <a:rPr kumimoji="0" lang="hr-HR" smtClean="0"/>
              <a:t>Kliknite da biste uredili stil naslova matrice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Usporedba">
    <p:bg>
      <p:bgRef idx="1003">
        <a:schemeClr val="bg1"/>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8229600" cy="1143000"/>
          </a:xfrm>
        </p:spPr>
        <p:txBody>
          <a:bodyPr anchor="ctr"/>
          <a:lstStyle>
            <a:lvl1pPr>
              <a:defRPr/>
            </a:lvl1pPr>
            <a:extLst/>
          </a:lstStyle>
          <a:p>
            <a:r>
              <a:rPr kumimoji="0" lang="hr-HR" smtClean="0"/>
              <a:t>Kliknite da biste uredili stil naslova matrice</a:t>
            </a:r>
            <a:endParaRPr kumimoji="0" lang="en-US"/>
          </a:p>
        </p:txBody>
      </p:sp>
      <p:sp>
        <p:nvSpPr>
          <p:cNvPr id="3" name="Rezervirano mjesto teksta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r-HR" smtClean="0"/>
              <a:t>Kliknite da biste uredili stilove teksta matrice</a:t>
            </a:r>
          </a:p>
        </p:txBody>
      </p:sp>
      <p:sp>
        <p:nvSpPr>
          <p:cNvPr id="4" name="Rezervirano mjesto teksta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r-HR" smtClean="0"/>
              <a:t>Kliknite da biste uredili stilove teksta matrice</a:t>
            </a:r>
          </a:p>
        </p:txBody>
      </p:sp>
      <p:sp>
        <p:nvSpPr>
          <p:cNvPr id="5" name="Rezervirano mjesto sadržaja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6" name="Rezervirano mjesto sadržaja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7" name="Rezervirano mjesto datuma 6"/>
          <p:cNvSpPr>
            <a:spLocks noGrp="1"/>
          </p:cNvSpPr>
          <p:nvPr>
            <p:ph type="dt" sz="half" idx="10"/>
          </p:nvPr>
        </p:nvSpPr>
        <p:spPr/>
        <p:txBody>
          <a:bodyPr/>
          <a:lstStyle>
            <a:extLst/>
          </a:lstStyle>
          <a:p>
            <a:fld id="{43168FD3-EC51-4C85-900F-F921FF95216C}" type="datetimeFigureOut">
              <a:rPr lang="sr-Latn-CS" smtClean="0"/>
              <a:pPr/>
              <a:t>19.12.2019.</a:t>
            </a:fld>
            <a:endParaRPr lang="hr-HR"/>
          </a:p>
        </p:txBody>
      </p:sp>
      <p:sp>
        <p:nvSpPr>
          <p:cNvPr id="8" name="Rezervirano mjesto podnožja 7"/>
          <p:cNvSpPr>
            <a:spLocks noGrp="1"/>
          </p:cNvSpPr>
          <p:nvPr>
            <p:ph type="ftr" sz="quarter" idx="11"/>
          </p:nvPr>
        </p:nvSpPr>
        <p:spPr/>
        <p:txBody>
          <a:bodyPr/>
          <a:lstStyle>
            <a:extLst/>
          </a:lstStyle>
          <a:p>
            <a:endParaRPr lang="hr-HR"/>
          </a:p>
        </p:txBody>
      </p:sp>
      <p:sp>
        <p:nvSpPr>
          <p:cNvPr id="9" name="Rezervirano mjesto broja slajda 8"/>
          <p:cNvSpPr>
            <a:spLocks noGrp="1"/>
          </p:cNvSpPr>
          <p:nvPr>
            <p:ph type="sldNum" sz="quarter" idx="12"/>
          </p:nvPr>
        </p:nvSpPr>
        <p:spPr/>
        <p:txBody>
          <a:bodyPr/>
          <a:lstStyle>
            <a:extLst/>
          </a:lstStyle>
          <a:p>
            <a:fld id="{B94F3677-ACD3-4F54-A6FD-4FABACA54294}" type="slidenum">
              <a:rPr lang="hr-HR" smtClean="0"/>
              <a:pPr/>
              <a:t>‹#›</a:t>
            </a:fld>
            <a:endParaRPr lang="hr-H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bg>
      <p:bgRef idx="1002">
        <a:schemeClr val="bg1"/>
      </p:bgRef>
    </p:bg>
    <p:spTree>
      <p:nvGrpSpPr>
        <p:cNvPr id="1" name=""/>
        <p:cNvGrpSpPr/>
        <p:nvPr/>
      </p:nvGrpSpPr>
      <p:grpSpPr>
        <a:xfrm>
          <a:off x="0" y="0"/>
          <a:ext cx="0" cy="0"/>
          <a:chOff x="0" y="0"/>
          <a:chExt cx="0" cy="0"/>
        </a:xfrm>
      </p:grpSpPr>
      <p:sp>
        <p:nvSpPr>
          <p:cNvPr id="3" name="Rezervirano mjesto datuma 2"/>
          <p:cNvSpPr>
            <a:spLocks noGrp="1"/>
          </p:cNvSpPr>
          <p:nvPr>
            <p:ph type="dt" sz="half" idx="10"/>
          </p:nvPr>
        </p:nvSpPr>
        <p:spPr/>
        <p:txBody>
          <a:bodyPr/>
          <a:lstStyle>
            <a:extLst/>
          </a:lstStyle>
          <a:p>
            <a:fld id="{43168FD3-EC51-4C85-900F-F921FF95216C}" type="datetimeFigureOut">
              <a:rPr lang="sr-Latn-CS" smtClean="0"/>
              <a:pPr/>
              <a:t>19.12.2019.</a:t>
            </a:fld>
            <a:endParaRPr lang="hr-HR"/>
          </a:p>
        </p:txBody>
      </p:sp>
      <p:sp>
        <p:nvSpPr>
          <p:cNvPr id="4" name="Rezervirano mjesto podnožja 3"/>
          <p:cNvSpPr>
            <a:spLocks noGrp="1"/>
          </p:cNvSpPr>
          <p:nvPr>
            <p:ph type="ftr" sz="quarter" idx="11"/>
          </p:nvPr>
        </p:nvSpPr>
        <p:spPr/>
        <p:txBody>
          <a:bodyPr/>
          <a:lstStyle>
            <a:extLst/>
          </a:lstStyle>
          <a:p>
            <a:endParaRPr lang="hr-HR"/>
          </a:p>
        </p:txBody>
      </p:sp>
      <p:sp>
        <p:nvSpPr>
          <p:cNvPr id="5" name="Rezervirano mjesto broja slajda 4"/>
          <p:cNvSpPr>
            <a:spLocks noGrp="1"/>
          </p:cNvSpPr>
          <p:nvPr>
            <p:ph type="sldNum" sz="quarter" idx="12"/>
          </p:nvPr>
        </p:nvSpPr>
        <p:spPr/>
        <p:txBody>
          <a:bodyPr/>
          <a:lstStyle>
            <a:extLst/>
          </a:lstStyle>
          <a:p>
            <a:fld id="{B94F3677-ACD3-4F54-A6FD-4FABACA54294}" type="slidenum">
              <a:rPr lang="hr-HR" smtClean="0"/>
              <a:pPr/>
              <a:t>‹#›</a:t>
            </a:fld>
            <a:endParaRPr lang="hr-HR"/>
          </a:p>
        </p:txBody>
      </p:sp>
      <p:sp>
        <p:nvSpPr>
          <p:cNvPr id="6" name="Naslov 5"/>
          <p:cNvSpPr>
            <a:spLocks noGrp="1"/>
          </p:cNvSpPr>
          <p:nvPr>
            <p:ph type="title"/>
          </p:nvPr>
        </p:nvSpPr>
        <p:spPr/>
        <p:txBody>
          <a:bodyPr rtlCol="0"/>
          <a:lstStyle>
            <a:extLst/>
          </a:lstStyle>
          <a:p>
            <a:r>
              <a:rPr kumimoji="0" lang="hr-HR" smtClean="0"/>
              <a:t>Kliknite da biste uredili stil naslova matrice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extLst/>
          </a:lstStyle>
          <a:p>
            <a:fld id="{43168FD3-EC51-4C85-900F-F921FF95216C}" type="datetimeFigureOut">
              <a:rPr lang="sr-Latn-CS" smtClean="0"/>
              <a:pPr/>
              <a:t>19.12.2019.</a:t>
            </a:fld>
            <a:endParaRPr lang="hr-HR"/>
          </a:p>
        </p:txBody>
      </p:sp>
      <p:sp>
        <p:nvSpPr>
          <p:cNvPr id="3" name="Rezervirano mjesto podnožja 2"/>
          <p:cNvSpPr>
            <a:spLocks noGrp="1"/>
          </p:cNvSpPr>
          <p:nvPr>
            <p:ph type="ftr" sz="quarter" idx="11"/>
          </p:nvPr>
        </p:nvSpPr>
        <p:spPr/>
        <p:txBody>
          <a:bodyPr/>
          <a:lstStyle>
            <a:extLst/>
          </a:lstStyle>
          <a:p>
            <a:endParaRPr lang="hr-HR"/>
          </a:p>
        </p:txBody>
      </p:sp>
      <p:sp>
        <p:nvSpPr>
          <p:cNvPr id="4" name="Rezervirano mjesto broja slajda 3"/>
          <p:cNvSpPr>
            <a:spLocks noGrp="1"/>
          </p:cNvSpPr>
          <p:nvPr>
            <p:ph type="sldNum" sz="quarter" idx="12"/>
          </p:nvPr>
        </p:nvSpPr>
        <p:spPr/>
        <p:txBody>
          <a:bodyPr/>
          <a:lstStyle>
            <a:extLst/>
          </a:lstStyle>
          <a:p>
            <a:fld id="{B94F3677-ACD3-4F54-A6FD-4FABACA54294}"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 opisom">
    <p:bg>
      <p:bgRef idx="1003">
        <a:schemeClr val="bg1"/>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hr-HR" smtClean="0"/>
              <a:t>Kliknite da biste uredili stil naslova matrice</a:t>
            </a:r>
            <a:endParaRPr kumimoji="0" lang="en-US"/>
          </a:p>
        </p:txBody>
      </p:sp>
      <p:sp>
        <p:nvSpPr>
          <p:cNvPr id="3" name="Rezervirano mjesto teksta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hr-HR" smtClean="0"/>
              <a:t>Kliknite da biste uredili stilove teksta matrice</a:t>
            </a:r>
          </a:p>
        </p:txBody>
      </p:sp>
      <p:sp>
        <p:nvSpPr>
          <p:cNvPr id="4" name="Rezervirano mjesto sadržaja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5" name="Rezervirano mjesto datuma 4"/>
          <p:cNvSpPr>
            <a:spLocks noGrp="1"/>
          </p:cNvSpPr>
          <p:nvPr>
            <p:ph type="dt" sz="half" idx="10"/>
          </p:nvPr>
        </p:nvSpPr>
        <p:spPr>
          <a:xfrm>
            <a:off x="6727032" y="6407944"/>
            <a:ext cx="1920240" cy="365760"/>
          </a:xfrm>
        </p:spPr>
        <p:txBody>
          <a:bodyPr/>
          <a:lstStyle>
            <a:extLst/>
          </a:lstStyle>
          <a:p>
            <a:fld id="{43168FD3-EC51-4C85-900F-F921FF95216C}" type="datetimeFigureOut">
              <a:rPr lang="sr-Latn-CS" smtClean="0"/>
              <a:pPr/>
              <a:t>19.12.2019.</a:t>
            </a:fld>
            <a:endParaRPr lang="hr-HR"/>
          </a:p>
        </p:txBody>
      </p:sp>
      <p:sp>
        <p:nvSpPr>
          <p:cNvPr id="6" name="Rezervirano mjesto podnožja 5"/>
          <p:cNvSpPr>
            <a:spLocks noGrp="1"/>
          </p:cNvSpPr>
          <p:nvPr>
            <p:ph type="ftr" sz="quarter" idx="11"/>
          </p:nvPr>
        </p:nvSpPr>
        <p:spPr/>
        <p:txBody>
          <a:bodyPr/>
          <a:lstStyle>
            <a:extLst/>
          </a:lstStyle>
          <a:p>
            <a:endParaRPr lang="hr-HR"/>
          </a:p>
        </p:txBody>
      </p:sp>
      <p:sp>
        <p:nvSpPr>
          <p:cNvPr id="7" name="Rezervirano mjesto broja slajda 6"/>
          <p:cNvSpPr>
            <a:spLocks noGrp="1"/>
          </p:cNvSpPr>
          <p:nvPr>
            <p:ph type="sldNum" sz="quarter" idx="12"/>
          </p:nvPr>
        </p:nvSpPr>
        <p:spPr/>
        <p:txBody>
          <a:bodyPr/>
          <a:lstStyle>
            <a:extLst/>
          </a:lstStyle>
          <a:p>
            <a:fld id="{B94F3677-ACD3-4F54-A6FD-4FABACA54294}" type="slidenum">
              <a:rPr lang="hr-HR" smtClean="0"/>
              <a:pPr/>
              <a:t>‹#›</a:t>
            </a:fld>
            <a:endParaRPr lang="hr-H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bg>
      <p:bgRef idx="1002">
        <a:schemeClr val="bg1"/>
      </p:bgRef>
    </p:bg>
    <p:spTree>
      <p:nvGrpSpPr>
        <p:cNvPr id="1" name=""/>
        <p:cNvGrpSpPr/>
        <p:nvPr/>
      </p:nvGrpSpPr>
      <p:grpSpPr>
        <a:xfrm>
          <a:off x="0" y="0"/>
          <a:ext cx="0" cy="0"/>
          <a:chOff x="0" y="0"/>
          <a:chExt cx="0" cy="0"/>
        </a:xfrm>
      </p:grpSpPr>
      <p:sp>
        <p:nvSpPr>
          <p:cNvPr id="4" name="Rezervirano mjesto teksta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hr-HR" smtClean="0"/>
              <a:t>Kliknite da biste uredili stilove teksta matrice</a:t>
            </a:r>
          </a:p>
        </p:txBody>
      </p:sp>
      <p:sp>
        <p:nvSpPr>
          <p:cNvPr id="3" name="Rezervirano mjesto slik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hr-HR" smtClean="0"/>
              <a:t>Pritisnite ikonu za dodavanje slike</a:t>
            </a:r>
            <a:endParaRPr kumimoji="0" lang="en-US" dirty="0"/>
          </a:p>
        </p:txBody>
      </p:sp>
      <p:sp>
        <p:nvSpPr>
          <p:cNvPr id="5" name="Rezervirano mjesto datuma 4"/>
          <p:cNvSpPr>
            <a:spLocks noGrp="1"/>
          </p:cNvSpPr>
          <p:nvPr>
            <p:ph type="dt" sz="half" idx="10"/>
          </p:nvPr>
        </p:nvSpPr>
        <p:spPr/>
        <p:txBody>
          <a:bodyPr/>
          <a:lstStyle>
            <a:lvl1pPr>
              <a:defRPr>
                <a:solidFill>
                  <a:schemeClr val="tx1"/>
                </a:solidFill>
              </a:defRPr>
            </a:lvl1pPr>
            <a:extLst/>
          </a:lstStyle>
          <a:p>
            <a:fld id="{43168FD3-EC51-4C85-900F-F921FF95216C}" type="datetimeFigureOut">
              <a:rPr lang="sr-Latn-CS" smtClean="0"/>
              <a:pPr/>
              <a:t>19.12.2019.</a:t>
            </a:fld>
            <a:endParaRPr lang="hr-HR"/>
          </a:p>
        </p:txBody>
      </p:sp>
      <p:sp>
        <p:nvSpPr>
          <p:cNvPr id="6" name="Rezervirano mjesto podnožj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hr-HR"/>
          </a:p>
        </p:txBody>
      </p:sp>
      <p:sp>
        <p:nvSpPr>
          <p:cNvPr id="7" name="Rezervirano mjesto broja slajda 6"/>
          <p:cNvSpPr>
            <a:spLocks noGrp="1"/>
          </p:cNvSpPr>
          <p:nvPr>
            <p:ph type="sldNum" sz="quarter" idx="12"/>
          </p:nvPr>
        </p:nvSpPr>
        <p:spPr/>
        <p:txBody>
          <a:bodyPr/>
          <a:lstStyle>
            <a:lvl1pPr>
              <a:defRPr>
                <a:solidFill>
                  <a:schemeClr val="tx1"/>
                </a:solidFill>
              </a:defRPr>
            </a:lvl1pPr>
            <a:extLst/>
          </a:lstStyle>
          <a:p>
            <a:fld id="{B94F3677-ACD3-4F54-A6FD-4FABACA54294}" type="slidenum">
              <a:rPr lang="hr-HR" smtClean="0"/>
              <a:pPr/>
              <a:t>‹#›</a:t>
            </a:fld>
            <a:endParaRPr lang="hr-HR"/>
          </a:p>
        </p:txBody>
      </p:sp>
      <p:sp>
        <p:nvSpPr>
          <p:cNvPr id="2" name="Naslov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hr-HR" smtClean="0"/>
              <a:t>Kliknite da biste uredili stil naslova matrice</a:t>
            </a:r>
            <a:endParaRPr kumimoji="0" lang="en-US"/>
          </a:p>
        </p:txBody>
      </p:sp>
      <p:sp>
        <p:nvSpPr>
          <p:cNvPr id="8" name="Prostoručno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Prostoručno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Pravokutni trokut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Ravni poveznik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Š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Š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Prostoručno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Prostoručno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Pravokutni trokut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Ravni poveznik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Rezervirano mjesto naslova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hr-HR" smtClean="0"/>
              <a:t>Kliknite da biste uredili stil naslova matrice</a:t>
            </a:r>
            <a:endParaRPr kumimoji="0" lang="en-US"/>
          </a:p>
        </p:txBody>
      </p:sp>
      <p:sp>
        <p:nvSpPr>
          <p:cNvPr id="30" name="Rezervirano mjesto teksta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hr-HR" smtClean="0"/>
              <a:t>Kliknite da biste uredili stilove teksta matrice</a:t>
            </a:r>
          </a:p>
          <a:p>
            <a:pPr lvl="1" eaLnBrk="1" latinLnBrk="0" hangingPunct="1"/>
            <a:r>
              <a:rPr kumimoji="0" lang="hr-HR" smtClean="0"/>
              <a:t>Druga razina</a:t>
            </a:r>
          </a:p>
          <a:p>
            <a:pPr lvl="2" eaLnBrk="1" latinLnBrk="0" hangingPunct="1"/>
            <a:r>
              <a:rPr kumimoji="0" lang="hr-HR" smtClean="0"/>
              <a:t>Treća razina</a:t>
            </a:r>
          </a:p>
          <a:p>
            <a:pPr lvl="3" eaLnBrk="1" latinLnBrk="0" hangingPunct="1"/>
            <a:r>
              <a:rPr kumimoji="0" lang="hr-HR" smtClean="0"/>
              <a:t>Četvrta razina</a:t>
            </a:r>
          </a:p>
          <a:p>
            <a:pPr lvl="4" eaLnBrk="1" latinLnBrk="0" hangingPunct="1"/>
            <a:r>
              <a:rPr kumimoji="0" lang="hr-HR" smtClean="0"/>
              <a:t>Peta razina</a:t>
            </a:r>
            <a:endParaRPr kumimoji="0" lang="en-US"/>
          </a:p>
        </p:txBody>
      </p:sp>
      <p:sp>
        <p:nvSpPr>
          <p:cNvPr id="10" name="Rezervirano mjesto datum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3168FD3-EC51-4C85-900F-F921FF95216C}" type="datetimeFigureOut">
              <a:rPr lang="sr-Latn-CS" smtClean="0"/>
              <a:pPr/>
              <a:t>19.12.2019.</a:t>
            </a:fld>
            <a:endParaRPr lang="hr-HR"/>
          </a:p>
        </p:txBody>
      </p:sp>
      <p:sp>
        <p:nvSpPr>
          <p:cNvPr id="22" name="Rezervirano mjesto podnožj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hr-HR"/>
          </a:p>
        </p:txBody>
      </p:sp>
      <p:sp>
        <p:nvSpPr>
          <p:cNvPr id="18" name="Rezervirano mjesto broja slajd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94F3677-ACD3-4F54-A6FD-4FABACA54294}"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0" y="1785926"/>
            <a:ext cx="9144000" cy="1814525"/>
          </a:xfrm>
        </p:spPr>
        <p:txBody>
          <a:bodyPr>
            <a:normAutofit/>
          </a:bodyPr>
          <a:lstStyle/>
          <a:p>
            <a:pPr algn="ctr"/>
            <a:r>
              <a:rPr lang="sr-Latn-CS" sz="3600" b="1" strike="noStrike" spc="-1" dirty="0" err="1" smtClean="0">
                <a:solidFill>
                  <a:srgbClr val="FF0000"/>
                </a:solidFill>
                <a:latin typeface="Lucida Console" pitchFamily="49" charset="0"/>
              </a:rPr>
              <a:t>Mathematica</a:t>
            </a:r>
            <a:r>
              <a:rPr lang="sr-Latn-CS" sz="3600" b="1" strike="noStrike" spc="-1" dirty="0" smtClean="0">
                <a:solidFill>
                  <a:srgbClr val="FF0000"/>
                </a:solidFill>
                <a:latin typeface="Lucida Console" pitchFamily="49" charset="0"/>
              </a:rPr>
              <a:t> </a:t>
            </a:r>
            <a:r>
              <a:rPr lang="sr-Latn-CS" sz="3600" b="1" strike="noStrike" spc="-1" dirty="0" err="1" smtClean="0">
                <a:solidFill>
                  <a:srgbClr val="FF0000"/>
                </a:solidFill>
                <a:latin typeface="Lucida Console" pitchFamily="49" charset="0"/>
              </a:rPr>
              <a:t>regina</a:t>
            </a:r>
            <a:r>
              <a:rPr lang="sr-Latn-CS" sz="3600" b="1" strike="noStrike" spc="-1" dirty="0" smtClean="0">
                <a:solidFill>
                  <a:srgbClr val="FF0000"/>
                </a:solidFill>
                <a:latin typeface="Lucida Console" pitchFamily="49" charset="0"/>
              </a:rPr>
              <a:t> </a:t>
            </a:r>
            <a:r>
              <a:rPr lang="sr-Latn-CS" sz="3600" b="1" strike="noStrike" spc="-1" dirty="0" err="1" smtClean="0">
                <a:solidFill>
                  <a:srgbClr val="FF0000"/>
                </a:solidFill>
                <a:latin typeface="Lucida Console" pitchFamily="49" charset="0"/>
              </a:rPr>
              <a:t>omnium</a:t>
            </a:r>
            <a:r>
              <a:rPr lang="sr-Latn-CS" sz="3600" b="1" strike="noStrike" spc="-1" dirty="0" smtClean="0">
                <a:solidFill>
                  <a:srgbClr val="FF0000"/>
                </a:solidFill>
                <a:latin typeface="Lucida Console" pitchFamily="49" charset="0"/>
              </a:rPr>
              <a:t> </a:t>
            </a:r>
            <a:r>
              <a:rPr lang="sr-Latn-CS" sz="3600" b="1" strike="noStrike" spc="-1" dirty="0" err="1" smtClean="0">
                <a:solidFill>
                  <a:srgbClr val="FF0000"/>
                </a:solidFill>
                <a:latin typeface="Lucida Console" pitchFamily="49" charset="0"/>
              </a:rPr>
              <a:t>scientiarum</a:t>
            </a:r>
            <a:r>
              <a:rPr lang="sr-Latn-CS" sz="3600" b="1" strike="noStrike" spc="-1" dirty="0" smtClean="0">
                <a:solidFill>
                  <a:srgbClr val="FF0000"/>
                </a:solidFill>
                <a:latin typeface="Lucida Console" pitchFamily="49" charset="0"/>
              </a:rPr>
              <a:t> et – </a:t>
            </a:r>
            <a:r>
              <a:rPr lang="sr-Latn-CS" sz="3600" b="1" strike="noStrike" spc="-1" dirty="0" err="1" smtClean="0">
                <a:solidFill>
                  <a:srgbClr val="FF0000"/>
                </a:solidFill>
                <a:latin typeface="Lucida Console" pitchFamily="49" charset="0"/>
              </a:rPr>
              <a:t>learning</a:t>
            </a:r>
            <a:r>
              <a:rPr lang="sr-Latn-CS" sz="3600" b="1" strike="noStrike" spc="-1" dirty="0" smtClean="0">
                <a:solidFill>
                  <a:srgbClr val="FF0000"/>
                </a:solidFill>
                <a:latin typeface="Lucida Console" pitchFamily="49" charset="0"/>
              </a:rPr>
              <a:t> </a:t>
            </a:r>
            <a:r>
              <a:rPr lang="sr-Latn-CS" sz="3600" b="1" strike="noStrike" spc="-1" dirty="0" err="1" smtClean="0">
                <a:solidFill>
                  <a:srgbClr val="FF0000"/>
                </a:solidFill>
                <a:latin typeface="Lucida Console" pitchFamily="49" charset="0"/>
              </a:rPr>
              <a:t>path</a:t>
            </a:r>
            <a:r>
              <a:rPr lang="sr-Latn-CS" sz="3600" b="1" strike="noStrike" spc="-1" dirty="0" smtClean="0">
                <a:solidFill>
                  <a:srgbClr val="FF0000"/>
                </a:solidFill>
                <a:latin typeface="Lucida Console" pitchFamily="49" charset="0"/>
              </a:rPr>
              <a:t> to </a:t>
            </a:r>
            <a:r>
              <a:rPr lang="sr-Latn-CS" sz="3600" b="1" strike="noStrike" spc="-1" dirty="0" err="1" smtClean="0">
                <a:solidFill>
                  <a:srgbClr val="FF0000"/>
                </a:solidFill>
                <a:latin typeface="Lucida Console" pitchFamily="49" charset="0"/>
              </a:rPr>
              <a:t>success</a:t>
            </a:r>
            <a:endParaRPr lang="hr-HR" sz="3600" dirty="0">
              <a:solidFill>
                <a:srgbClr val="FF0000"/>
              </a:solidFill>
              <a:latin typeface="Lucida Console" pitchFamily="49" charset="0"/>
            </a:endParaRPr>
          </a:p>
        </p:txBody>
      </p:sp>
      <p:sp>
        <p:nvSpPr>
          <p:cNvPr id="3" name="Podnaslov 2"/>
          <p:cNvSpPr>
            <a:spLocks noGrp="1"/>
          </p:cNvSpPr>
          <p:nvPr>
            <p:ph type="subTitle" idx="1"/>
          </p:nvPr>
        </p:nvSpPr>
        <p:spPr>
          <a:xfrm>
            <a:off x="0" y="3714752"/>
            <a:ext cx="9144000" cy="1924048"/>
          </a:xfrm>
        </p:spPr>
        <p:txBody>
          <a:bodyPr>
            <a:normAutofit/>
          </a:bodyPr>
          <a:lstStyle/>
          <a:p>
            <a:pPr algn="ctr"/>
            <a:r>
              <a:rPr lang="en-US" sz="4800" b="1" dirty="0">
                <a:solidFill>
                  <a:srgbClr val="002060"/>
                </a:solidFill>
                <a:latin typeface="Lucida Console" pitchFamily="49" charset="0"/>
              </a:rPr>
              <a:t>How is it working? </a:t>
            </a:r>
            <a:endParaRPr lang="hr-HR" b="1" strike="noStrike" spc="-1" dirty="0" smtClean="0">
              <a:solidFill>
                <a:srgbClr val="002060"/>
              </a:solidFill>
              <a:latin typeface="Lucida Console" pitchFamily="49" charset="0"/>
            </a:endParaRPr>
          </a:p>
          <a:p>
            <a:pPr algn="ctr"/>
            <a:r>
              <a:rPr lang="en-US" sz="1800" strike="noStrike" spc="-1" dirty="0" smtClean="0">
                <a:solidFill>
                  <a:srgbClr val="FF0000"/>
                </a:solidFill>
                <a:latin typeface="Lucida Console" pitchFamily="49" charset="0"/>
              </a:rPr>
              <a:t>Activity for </a:t>
            </a:r>
            <a:r>
              <a:rPr lang="hr-HR" sz="1800" strike="noStrike" spc="-1" dirty="0" err="1" smtClean="0">
                <a:solidFill>
                  <a:srgbClr val="FF0000"/>
                </a:solidFill>
                <a:latin typeface="Lucida Console" pitchFamily="49" charset="0"/>
              </a:rPr>
              <a:t>September</a:t>
            </a:r>
            <a:r>
              <a:rPr lang="hr-HR" sz="1800" strike="noStrike" spc="-1" dirty="0" smtClean="0">
                <a:solidFill>
                  <a:srgbClr val="FF0000"/>
                </a:solidFill>
                <a:latin typeface="Lucida Console" pitchFamily="49" charset="0"/>
              </a:rPr>
              <a:t>/</a:t>
            </a:r>
            <a:r>
              <a:rPr lang="hr-HR" sz="1800" strike="noStrike" spc="-1" dirty="0" err="1" smtClean="0">
                <a:solidFill>
                  <a:srgbClr val="FF0000"/>
                </a:solidFill>
                <a:latin typeface="Lucida Console" pitchFamily="49" charset="0"/>
              </a:rPr>
              <a:t>October</a:t>
            </a:r>
            <a:r>
              <a:rPr lang="en-US" sz="1800" strike="noStrike" spc="-1" dirty="0" smtClean="0">
                <a:solidFill>
                  <a:srgbClr val="FF0000"/>
                </a:solidFill>
                <a:latin typeface="Lucida Console" pitchFamily="49" charset="0"/>
              </a:rPr>
              <a:t> </a:t>
            </a:r>
            <a:r>
              <a:rPr lang="en-US" sz="1800" strike="noStrike" spc="-1" dirty="0" smtClean="0">
                <a:solidFill>
                  <a:srgbClr val="FF0000"/>
                </a:solidFill>
                <a:latin typeface="Lucida Console" pitchFamily="49" charset="0"/>
              </a:rPr>
              <a:t>201</a:t>
            </a:r>
            <a:r>
              <a:rPr lang="hr-HR" sz="1800" strike="noStrike" spc="-1" dirty="0" smtClean="0">
                <a:solidFill>
                  <a:srgbClr val="FF0000"/>
                </a:solidFill>
                <a:latin typeface="Lucida Console" pitchFamily="49" charset="0"/>
              </a:rPr>
              <a:t>9</a:t>
            </a:r>
            <a:r>
              <a:rPr lang="en-US" sz="1800" strike="noStrike" spc="-1" dirty="0" smtClean="0">
                <a:solidFill>
                  <a:srgbClr val="FF0000"/>
                </a:solidFill>
                <a:latin typeface="Lucida Console" pitchFamily="49" charset="0"/>
              </a:rPr>
              <a:t>.</a:t>
            </a:r>
            <a:r>
              <a:rPr lang="hr-HR" sz="1800" strike="noStrike" spc="-1" dirty="0" smtClean="0">
                <a:solidFill>
                  <a:srgbClr val="FF0000"/>
                </a:solidFill>
                <a:latin typeface="Lucida Console" pitchFamily="49" charset="0"/>
              </a:rPr>
              <a:t> </a:t>
            </a:r>
            <a:endParaRPr lang="hr-HR" sz="1800" dirty="0" smtClean="0">
              <a:solidFill>
                <a:srgbClr val="FF0000"/>
              </a:solidFill>
              <a:latin typeface="Lucida Console" pitchFamily="49" charset="0"/>
            </a:endParaRPr>
          </a:p>
        </p:txBody>
      </p:sp>
      <p:pic>
        <p:nvPicPr>
          <p:cNvPr id="5" name="Slika 4"/>
          <p:cNvPicPr/>
          <p:nvPr/>
        </p:nvPicPr>
        <p:blipFill>
          <a:blip r:embed="rId2"/>
          <a:stretch/>
        </p:blipFill>
        <p:spPr>
          <a:xfrm>
            <a:off x="0" y="0"/>
            <a:ext cx="9143640" cy="1252800"/>
          </a:xfrm>
          <a:prstGeom prst="rect">
            <a:avLst/>
          </a:prstGeom>
          <a:ln>
            <a:noFill/>
          </a:ln>
        </p:spPr>
      </p:pic>
      <p:pic>
        <p:nvPicPr>
          <p:cNvPr id="6" name="Picture 8"/>
          <p:cNvPicPr/>
          <p:nvPr/>
        </p:nvPicPr>
        <p:blipFill>
          <a:blip r:embed="rId3"/>
          <a:srcRect b="49851"/>
          <a:stretch/>
        </p:blipFill>
        <p:spPr>
          <a:xfrm>
            <a:off x="0" y="4929198"/>
            <a:ext cx="4571818" cy="1928802"/>
          </a:xfrm>
          <a:prstGeom prst="rect">
            <a:avLst/>
          </a:prstGeom>
          <a:ln>
            <a:noFill/>
          </a:ln>
        </p:spPr>
      </p:pic>
      <p:pic>
        <p:nvPicPr>
          <p:cNvPr id="7" name="Picture 8"/>
          <p:cNvPicPr/>
          <p:nvPr/>
        </p:nvPicPr>
        <p:blipFill>
          <a:blip r:embed="rId3"/>
          <a:srcRect b="49851"/>
          <a:stretch/>
        </p:blipFill>
        <p:spPr>
          <a:xfrm>
            <a:off x="4572000" y="4929198"/>
            <a:ext cx="4572000" cy="1928802"/>
          </a:xfrm>
          <a:prstGeom prst="rect">
            <a:avLst/>
          </a:prstGeom>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a:xfrm>
            <a:off x="0" y="928670"/>
            <a:ext cx="9144000" cy="785818"/>
          </a:xfrm>
        </p:spPr>
        <p:txBody>
          <a:bodyPr>
            <a:normAutofit/>
          </a:bodyPr>
          <a:lstStyle/>
          <a:p>
            <a:pPr algn="ctr"/>
            <a:r>
              <a:rPr lang="en-US" sz="3600" dirty="0" smtClean="0">
                <a:solidFill>
                  <a:srgbClr val="FF0000"/>
                </a:solidFill>
              </a:rPr>
              <a:t>Bicycle-powered Christmas tree</a:t>
            </a:r>
            <a:endParaRPr lang="hr-HR" sz="3600" dirty="0">
              <a:solidFill>
                <a:srgbClr val="FF0000"/>
              </a:solidFill>
            </a:endParaRPr>
          </a:p>
        </p:txBody>
      </p:sp>
      <p:pic>
        <p:nvPicPr>
          <p:cNvPr id="4" name="Slika 3"/>
          <p:cNvPicPr/>
          <p:nvPr/>
        </p:nvPicPr>
        <p:blipFill>
          <a:blip r:embed="rId2"/>
          <a:srcRect t="11403" b="20170"/>
          <a:stretch/>
        </p:blipFill>
        <p:spPr>
          <a:xfrm>
            <a:off x="360" y="0"/>
            <a:ext cx="9143640" cy="857256"/>
          </a:xfrm>
          <a:prstGeom prst="rect">
            <a:avLst/>
          </a:prstGeom>
          <a:ln>
            <a:noFill/>
          </a:ln>
        </p:spPr>
      </p:pic>
      <p:sp>
        <p:nvSpPr>
          <p:cNvPr id="5" name="Pravokutnik 4"/>
          <p:cNvSpPr/>
          <p:nvPr/>
        </p:nvSpPr>
        <p:spPr>
          <a:xfrm>
            <a:off x="142844" y="1714488"/>
            <a:ext cx="3571900" cy="4000528"/>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rPr>
              <a:t>In the plan and program of the project it is advised that students learn how man can overcome the laws of physics.</a:t>
            </a:r>
            <a:endParaRPr lang="hr-HR" sz="2800" dirty="0" smtClean="0">
              <a:solidFill>
                <a:srgbClr val="FF0000"/>
              </a:solidFill>
            </a:endParaRPr>
          </a:p>
        </p:txBody>
      </p:sp>
      <p:pic>
        <p:nvPicPr>
          <p:cNvPr id="10" name="Rezervirano mjesto sadržaja 9" descr="IMG_6185.JPG"/>
          <p:cNvPicPr>
            <a:picLocks noGrp="1" noChangeAspect="1"/>
          </p:cNvPicPr>
          <p:nvPr>
            <p:ph idx="1"/>
          </p:nvPr>
        </p:nvPicPr>
        <p:blipFill>
          <a:blip r:embed="rId3" cstate="print"/>
          <a:stretch>
            <a:fillRect/>
          </a:stretch>
        </p:blipFill>
        <p:spPr>
          <a:xfrm>
            <a:off x="3786182" y="1714488"/>
            <a:ext cx="5214974" cy="4786346"/>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zervirano mjesto sadržaja 5" descr="IMG_6184.JPG"/>
          <p:cNvPicPr>
            <a:picLocks noGrp="1" noChangeAspect="1"/>
          </p:cNvPicPr>
          <p:nvPr>
            <p:ph idx="1"/>
          </p:nvPr>
        </p:nvPicPr>
        <p:blipFill>
          <a:blip r:embed="rId2" cstate="print"/>
          <a:stretch>
            <a:fillRect/>
          </a:stretch>
        </p:blipFill>
        <p:spPr>
          <a:xfrm>
            <a:off x="4500562" y="1500174"/>
            <a:ext cx="4429156" cy="2643206"/>
          </a:xfrm>
        </p:spPr>
      </p:pic>
      <p:sp>
        <p:nvSpPr>
          <p:cNvPr id="3" name="Naslov 2"/>
          <p:cNvSpPr>
            <a:spLocks noGrp="1"/>
          </p:cNvSpPr>
          <p:nvPr>
            <p:ph type="title"/>
          </p:nvPr>
        </p:nvSpPr>
        <p:spPr>
          <a:xfrm>
            <a:off x="0" y="857232"/>
            <a:ext cx="9144000" cy="785818"/>
          </a:xfrm>
        </p:spPr>
        <p:txBody>
          <a:bodyPr>
            <a:normAutofit/>
          </a:bodyPr>
          <a:lstStyle/>
          <a:p>
            <a:pPr algn="ctr"/>
            <a:r>
              <a:rPr lang="en-US" sz="3600" dirty="0" smtClean="0">
                <a:solidFill>
                  <a:srgbClr val="FF0000"/>
                </a:solidFill>
              </a:rPr>
              <a:t>Description of the activity</a:t>
            </a:r>
            <a:endParaRPr lang="hr-HR" sz="3600" dirty="0">
              <a:solidFill>
                <a:srgbClr val="FF0000"/>
              </a:solidFill>
            </a:endParaRPr>
          </a:p>
        </p:txBody>
      </p:sp>
      <p:pic>
        <p:nvPicPr>
          <p:cNvPr id="4" name="Slika 3"/>
          <p:cNvPicPr/>
          <p:nvPr/>
        </p:nvPicPr>
        <p:blipFill>
          <a:blip r:embed="rId3"/>
          <a:srcRect t="11403" b="20170"/>
          <a:stretch/>
        </p:blipFill>
        <p:spPr>
          <a:xfrm>
            <a:off x="360" y="0"/>
            <a:ext cx="9143640" cy="857256"/>
          </a:xfrm>
          <a:prstGeom prst="rect">
            <a:avLst/>
          </a:prstGeom>
          <a:ln>
            <a:noFill/>
          </a:ln>
        </p:spPr>
      </p:pic>
      <p:sp>
        <p:nvSpPr>
          <p:cNvPr id="5" name="Zaobljeni pravokutnik 4"/>
          <p:cNvSpPr/>
          <p:nvPr/>
        </p:nvSpPr>
        <p:spPr>
          <a:xfrm>
            <a:off x="3071802" y="4143380"/>
            <a:ext cx="6072198" cy="271462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0000"/>
                </a:solidFill>
              </a:rPr>
              <a:t>In the first part of the workshop, we connected a dynamo to the bicycle and then the Christmas lights. Students had to calculate the voltage that the dynamo would make upfront so that they would know which Christmas lights to choose from. Maximum voltage we got was 12V.</a:t>
            </a:r>
            <a:endParaRPr lang="hr-HR" sz="2000" dirty="0" smtClean="0">
              <a:solidFill>
                <a:srgbClr val="FF0000"/>
              </a:solidFill>
            </a:endParaRPr>
          </a:p>
        </p:txBody>
      </p:sp>
      <p:pic>
        <p:nvPicPr>
          <p:cNvPr id="8" name="Slika 7" descr="IMG_6188.JPG"/>
          <p:cNvPicPr>
            <a:picLocks noChangeAspect="1"/>
          </p:cNvPicPr>
          <p:nvPr/>
        </p:nvPicPr>
        <p:blipFill>
          <a:blip r:embed="rId4" cstate="print"/>
          <a:srcRect l="14062" t="12500" r="8593" b="7812"/>
          <a:stretch>
            <a:fillRect/>
          </a:stretch>
        </p:blipFill>
        <p:spPr>
          <a:xfrm>
            <a:off x="142844" y="1500173"/>
            <a:ext cx="4000528" cy="262103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p:txBody>
          <a:bodyPr/>
          <a:lstStyle/>
          <a:p>
            <a:endParaRPr lang="hr-HR"/>
          </a:p>
        </p:txBody>
      </p:sp>
      <p:pic>
        <p:nvPicPr>
          <p:cNvPr id="4" name="Slika 3"/>
          <p:cNvPicPr/>
          <p:nvPr/>
        </p:nvPicPr>
        <p:blipFill>
          <a:blip r:embed="rId2"/>
          <a:srcRect t="11403" b="20170"/>
          <a:stretch/>
        </p:blipFill>
        <p:spPr>
          <a:xfrm>
            <a:off x="360" y="0"/>
            <a:ext cx="9143640" cy="857256"/>
          </a:xfrm>
          <a:prstGeom prst="rect">
            <a:avLst/>
          </a:prstGeom>
          <a:ln>
            <a:noFill/>
          </a:ln>
        </p:spPr>
      </p:pic>
      <p:sp>
        <p:nvSpPr>
          <p:cNvPr id="7" name="Dijagram toka: Postupak 6"/>
          <p:cNvSpPr/>
          <p:nvPr/>
        </p:nvSpPr>
        <p:spPr>
          <a:xfrm>
            <a:off x="142844" y="1285860"/>
            <a:ext cx="5572164" cy="4214842"/>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rPr>
              <a:t>Second part of the workshop was reserved for making of Christmas tree ornaments. Our Christmas tree was decorated not only with Christmas lights but also with inventive handmade ornaments and those that stood out especially are the ones with the names of our partner countries and the Erasmus + sign. </a:t>
            </a:r>
            <a:endParaRPr lang="hr-HR" sz="2400" dirty="0" smtClean="0">
              <a:solidFill>
                <a:srgbClr val="FF0000"/>
              </a:solidFill>
            </a:endParaRPr>
          </a:p>
          <a:p>
            <a:pPr algn="ctr"/>
            <a:endParaRPr lang="hr-HR" dirty="0"/>
          </a:p>
        </p:txBody>
      </p:sp>
      <p:pic>
        <p:nvPicPr>
          <p:cNvPr id="11" name="Rezervirano mjesto sadržaja 5" descr="IMG_6204.JPG"/>
          <p:cNvPicPr>
            <a:picLocks noChangeAspect="1"/>
          </p:cNvPicPr>
          <p:nvPr/>
        </p:nvPicPr>
        <p:blipFill>
          <a:blip r:embed="rId3"/>
          <a:srcRect b="16378"/>
          <a:stretch>
            <a:fillRect/>
          </a:stretch>
        </p:blipFill>
        <p:spPr>
          <a:xfrm rot="16200000">
            <a:off x="4610297" y="2319102"/>
            <a:ext cx="5638415" cy="3143305"/>
          </a:xfrm>
          <a:prstGeom prst="rect">
            <a:avLst/>
          </a:prstGeom>
        </p:spPr>
      </p:pic>
      <p:sp>
        <p:nvSpPr>
          <p:cNvPr id="12" name="Rezervirano mjesto sadržaja 11"/>
          <p:cNvSpPr>
            <a:spLocks noGrp="1"/>
          </p:cNvSpPr>
          <p:nvPr>
            <p:ph idx="1"/>
          </p:nvPr>
        </p:nvSpPr>
        <p:spPr/>
        <p:txBody>
          <a:bodyPr/>
          <a:lstStyle/>
          <a:p>
            <a:endParaRPr lang="hr-H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descr="IMG_6190.JPG"/>
          <p:cNvPicPr>
            <a:picLocks noGrp="1" noChangeAspect="1"/>
          </p:cNvPicPr>
          <p:nvPr>
            <p:ph idx="1"/>
          </p:nvPr>
        </p:nvPicPr>
        <p:blipFill>
          <a:blip r:embed="rId2" cstate="print"/>
          <a:stretch>
            <a:fillRect/>
          </a:stretch>
        </p:blipFill>
        <p:spPr>
          <a:xfrm>
            <a:off x="214282" y="1428736"/>
            <a:ext cx="4607751" cy="4071966"/>
          </a:xfrm>
        </p:spPr>
      </p:pic>
      <p:sp>
        <p:nvSpPr>
          <p:cNvPr id="3" name="Naslov 2"/>
          <p:cNvSpPr>
            <a:spLocks noGrp="1"/>
          </p:cNvSpPr>
          <p:nvPr>
            <p:ph type="title"/>
          </p:nvPr>
        </p:nvSpPr>
        <p:spPr/>
        <p:txBody>
          <a:bodyPr/>
          <a:lstStyle/>
          <a:p>
            <a:endParaRPr lang="hr-HR"/>
          </a:p>
        </p:txBody>
      </p:sp>
      <p:pic>
        <p:nvPicPr>
          <p:cNvPr id="5" name="Slika 4" descr="IMG_6195.JPG"/>
          <p:cNvPicPr>
            <a:picLocks noChangeAspect="1"/>
          </p:cNvPicPr>
          <p:nvPr/>
        </p:nvPicPr>
        <p:blipFill>
          <a:blip r:embed="rId3" cstate="print"/>
          <a:stretch>
            <a:fillRect/>
          </a:stretch>
        </p:blipFill>
        <p:spPr>
          <a:xfrm>
            <a:off x="4857752" y="3929066"/>
            <a:ext cx="4071934" cy="2714623"/>
          </a:xfrm>
          <a:prstGeom prst="rect">
            <a:avLst/>
          </a:prstGeom>
        </p:spPr>
      </p:pic>
      <p:pic>
        <p:nvPicPr>
          <p:cNvPr id="6" name="Slika 5" descr="IMG_6194.JPG"/>
          <p:cNvPicPr>
            <a:picLocks noChangeAspect="1"/>
          </p:cNvPicPr>
          <p:nvPr/>
        </p:nvPicPr>
        <p:blipFill>
          <a:blip r:embed="rId4" cstate="print"/>
          <a:stretch>
            <a:fillRect/>
          </a:stretch>
        </p:blipFill>
        <p:spPr>
          <a:xfrm>
            <a:off x="4857752" y="928670"/>
            <a:ext cx="4036247" cy="2833686"/>
          </a:xfrm>
          <a:prstGeom prst="rect">
            <a:avLst/>
          </a:prstGeom>
        </p:spPr>
      </p:pic>
      <p:pic>
        <p:nvPicPr>
          <p:cNvPr id="7" name="Slika 6"/>
          <p:cNvPicPr/>
          <p:nvPr/>
        </p:nvPicPr>
        <p:blipFill>
          <a:blip r:embed="rId5"/>
          <a:srcRect t="11403" b="20170"/>
          <a:stretch/>
        </p:blipFill>
        <p:spPr>
          <a:xfrm>
            <a:off x="360" y="0"/>
            <a:ext cx="9143640" cy="857256"/>
          </a:xfrm>
          <a:prstGeom prst="rect">
            <a:avLst/>
          </a:prstGeom>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p:txBody>
          <a:bodyPr/>
          <a:lstStyle/>
          <a:p>
            <a:endParaRPr lang="hr-HR"/>
          </a:p>
        </p:txBody>
      </p:sp>
      <p:sp>
        <p:nvSpPr>
          <p:cNvPr id="3" name="Naslov 2"/>
          <p:cNvSpPr>
            <a:spLocks noGrp="1"/>
          </p:cNvSpPr>
          <p:nvPr>
            <p:ph type="title"/>
          </p:nvPr>
        </p:nvSpPr>
        <p:spPr/>
        <p:txBody>
          <a:bodyPr/>
          <a:lstStyle/>
          <a:p>
            <a:endParaRPr lang="hr-HR"/>
          </a:p>
        </p:txBody>
      </p:sp>
      <p:sp>
        <p:nvSpPr>
          <p:cNvPr id="4" name="Dijagram toka: Postupak 3"/>
          <p:cNvSpPr/>
          <p:nvPr/>
        </p:nvSpPr>
        <p:spPr>
          <a:xfrm>
            <a:off x="142844" y="1857364"/>
            <a:ext cx="3786214" cy="3929090"/>
          </a:xfrm>
          <a:prstGeom prst="flowChartProcess">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rPr>
              <a:t>Aim of the activity: starting up the dynamo with the cyclic power of the legs which would then produce enough power to make the Christmas lights light up on the Christmas tree. </a:t>
            </a:r>
            <a:endParaRPr lang="hr-HR" sz="2400" dirty="0" smtClean="0">
              <a:solidFill>
                <a:srgbClr val="FF0000"/>
              </a:solidFill>
            </a:endParaRPr>
          </a:p>
        </p:txBody>
      </p:sp>
      <p:sp>
        <p:nvSpPr>
          <p:cNvPr id="5" name="Dijagram toka: Postupak 4"/>
          <p:cNvSpPr/>
          <p:nvPr/>
        </p:nvSpPr>
        <p:spPr>
          <a:xfrm>
            <a:off x="4214810" y="1285860"/>
            <a:ext cx="4643470" cy="5072098"/>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solidFill>
                  <a:srgbClr val="FF0000"/>
                </a:solidFill>
              </a:rPr>
              <a:t>Motivation for the activity comes out of the fact that even though Christmas lights are beautiful, they cause massive and wasteful use of electric energy. We wanted to make beautiful Christmas lights light up by being ecologically responsible at the same time. </a:t>
            </a:r>
            <a:endParaRPr lang="hr-HR" sz="2500" dirty="0" smtClean="0">
              <a:solidFill>
                <a:srgbClr val="FF0000"/>
              </a:solidFill>
            </a:endParaRPr>
          </a:p>
        </p:txBody>
      </p:sp>
      <p:pic>
        <p:nvPicPr>
          <p:cNvPr id="6" name="Slika 5"/>
          <p:cNvPicPr/>
          <p:nvPr/>
        </p:nvPicPr>
        <p:blipFill>
          <a:blip r:embed="rId2"/>
          <a:srcRect t="11403" b="20170"/>
          <a:stretch/>
        </p:blipFill>
        <p:spPr>
          <a:xfrm>
            <a:off x="360" y="0"/>
            <a:ext cx="9143640" cy="857256"/>
          </a:xfrm>
          <a:prstGeom prst="rect">
            <a:avLst/>
          </a:prstGeom>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p:txBody>
          <a:bodyPr/>
          <a:lstStyle/>
          <a:p>
            <a:endParaRPr lang="hr-HR"/>
          </a:p>
        </p:txBody>
      </p:sp>
      <p:sp>
        <p:nvSpPr>
          <p:cNvPr id="4" name="Dijagram toka: Postupak 3"/>
          <p:cNvSpPr/>
          <p:nvPr/>
        </p:nvSpPr>
        <p:spPr>
          <a:xfrm>
            <a:off x="214282" y="1071546"/>
            <a:ext cx="4857784" cy="4714908"/>
          </a:xfrm>
          <a:prstGeom prst="flowChart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0000"/>
                </a:solidFill>
              </a:rPr>
              <a:t>Modern methods: students’ handcrafts</a:t>
            </a:r>
            <a:endParaRPr lang="hr-HR" sz="2000" dirty="0" smtClean="0">
              <a:solidFill>
                <a:srgbClr val="FF0000"/>
              </a:solidFill>
            </a:endParaRPr>
          </a:p>
          <a:p>
            <a:pPr algn="ctr"/>
            <a:endParaRPr lang="hr-HR" sz="2000" dirty="0" smtClean="0">
              <a:solidFill>
                <a:srgbClr val="FF0000"/>
              </a:solidFill>
            </a:endParaRPr>
          </a:p>
          <a:p>
            <a:pPr algn="ctr"/>
            <a:r>
              <a:rPr lang="en-US" sz="2000" dirty="0" smtClean="0">
                <a:solidFill>
                  <a:srgbClr val="FF0000"/>
                </a:solidFill>
              </a:rPr>
              <a:t>Aims of learning: students will be able to apply their knowledge as to what it takes to connect the lights and make them light up stronger and more efficient. </a:t>
            </a:r>
            <a:endParaRPr lang="hr-HR" sz="2000" dirty="0" smtClean="0">
              <a:solidFill>
                <a:srgbClr val="FF0000"/>
              </a:solidFill>
            </a:endParaRPr>
          </a:p>
          <a:p>
            <a:pPr algn="ctr"/>
            <a:endParaRPr lang="hr-HR" sz="2000" dirty="0" smtClean="0">
              <a:solidFill>
                <a:srgbClr val="FF0000"/>
              </a:solidFill>
            </a:endParaRPr>
          </a:p>
          <a:p>
            <a:pPr algn="ctr"/>
            <a:r>
              <a:rPr lang="en-US" sz="2000" dirty="0" smtClean="0">
                <a:solidFill>
                  <a:srgbClr val="FF0000"/>
                </a:solidFill>
              </a:rPr>
              <a:t>Result of the activity: the Christmas tree would light up when the pedals of the bicycle move </a:t>
            </a:r>
            <a:endParaRPr lang="hr-HR" sz="2000" dirty="0" smtClean="0">
              <a:solidFill>
                <a:srgbClr val="FF0000"/>
              </a:solidFill>
            </a:endParaRPr>
          </a:p>
          <a:p>
            <a:pPr algn="ctr"/>
            <a:endParaRPr lang="hr-HR" sz="2000" dirty="0" smtClean="0">
              <a:solidFill>
                <a:srgbClr val="FF0000"/>
              </a:solidFill>
            </a:endParaRPr>
          </a:p>
          <a:p>
            <a:pPr algn="ctr"/>
            <a:r>
              <a:rPr lang="en-US" sz="2000" dirty="0" smtClean="0">
                <a:solidFill>
                  <a:srgbClr val="FF0000"/>
                </a:solidFill>
              </a:rPr>
              <a:t>Evaluation of the activity: method of conversation</a:t>
            </a:r>
            <a:endParaRPr lang="hr-HR" sz="2000" dirty="0" smtClean="0">
              <a:solidFill>
                <a:srgbClr val="FF0000"/>
              </a:solidFill>
            </a:endParaRPr>
          </a:p>
        </p:txBody>
      </p:sp>
      <p:pic>
        <p:nvPicPr>
          <p:cNvPr id="5" name="Slika 4"/>
          <p:cNvPicPr/>
          <p:nvPr/>
        </p:nvPicPr>
        <p:blipFill>
          <a:blip r:embed="rId2"/>
          <a:srcRect t="11403" b="20170"/>
          <a:stretch/>
        </p:blipFill>
        <p:spPr>
          <a:xfrm>
            <a:off x="360" y="0"/>
            <a:ext cx="9143640" cy="857256"/>
          </a:xfrm>
          <a:prstGeom prst="rect">
            <a:avLst/>
          </a:prstGeom>
          <a:ln>
            <a:noFill/>
          </a:ln>
        </p:spPr>
      </p:pic>
      <p:sp>
        <p:nvSpPr>
          <p:cNvPr id="7" name="Rezervirano mjesto sadržaja 6"/>
          <p:cNvSpPr>
            <a:spLocks noGrp="1"/>
          </p:cNvSpPr>
          <p:nvPr>
            <p:ph idx="1"/>
          </p:nvPr>
        </p:nvSpPr>
        <p:spPr/>
        <p:txBody>
          <a:bodyPr/>
          <a:lstStyle/>
          <a:p>
            <a:endParaRPr lang="hr-HR"/>
          </a:p>
        </p:txBody>
      </p:sp>
      <p:pic>
        <p:nvPicPr>
          <p:cNvPr id="8" name="Rezervirano mjesto sadržaja 9" descr="IMG_6197.JPG"/>
          <p:cNvPicPr>
            <a:picLocks noChangeAspect="1"/>
          </p:cNvPicPr>
          <p:nvPr/>
        </p:nvPicPr>
        <p:blipFill>
          <a:blip r:embed="rId3" cstate="print"/>
          <a:srcRect t="4347"/>
          <a:stretch>
            <a:fillRect/>
          </a:stretch>
        </p:blipFill>
        <p:spPr>
          <a:xfrm rot="5400000">
            <a:off x="4321967" y="2035962"/>
            <a:ext cx="5643601" cy="371477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zervirano mjesto sadržaja 4" descr="IMG_6201.JPG"/>
          <p:cNvPicPr>
            <a:picLocks noGrp="1" noChangeAspect="1"/>
          </p:cNvPicPr>
          <p:nvPr>
            <p:ph idx="1"/>
          </p:nvPr>
        </p:nvPicPr>
        <p:blipFill>
          <a:blip r:embed="rId2"/>
          <a:srcRect t="13253"/>
          <a:stretch>
            <a:fillRect/>
          </a:stretch>
        </p:blipFill>
        <p:spPr>
          <a:xfrm>
            <a:off x="214282" y="1000108"/>
            <a:ext cx="8715436" cy="56436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Naslov 2"/>
          <p:cNvSpPr>
            <a:spLocks noGrp="1"/>
          </p:cNvSpPr>
          <p:nvPr>
            <p:ph type="title"/>
          </p:nvPr>
        </p:nvSpPr>
        <p:spPr/>
        <p:txBody>
          <a:bodyPr/>
          <a:lstStyle/>
          <a:p>
            <a:endParaRPr lang="hr-HR"/>
          </a:p>
        </p:txBody>
      </p:sp>
      <p:pic>
        <p:nvPicPr>
          <p:cNvPr id="4" name="Slika 3"/>
          <p:cNvPicPr/>
          <p:nvPr/>
        </p:nvPicPr>
        <p:blipFill>
          <a:blip r:embed="rId3"/>
          <a:srcRect t="11403" b="20170"/>
          <a:stretch/>
        </p:blipFill>
        <p:spPr>
          <a:xfrm>
            <a:off x="360" y="0"/>
            <a:ext cx="9143640" cy="857256"/>
          </a:xfrm>
          <a:prstGeom prst="rect">
            <a:avLst/>
          </a:prstGeom>
          <a:ln>
            <a:noFill/>
          </a:ln>
        </p:spPr>
      </p:pic>
      <p:sp>
        <p:nvSpPr>
          <p:cNvPr id="6" name="Dijagram toka: Postupak 5"/>
          <p:cNvSpPr/>
          <p:nvPr/>
        </p:nvSpPr>
        <p:spPr>
          <a:xfrm>
            <a:off x="0" y="5143512"/>
            <a:ext cx="2857488" cy="1714488"/>
          </a:xfrm>
          <a:prstGeom prst="flowChart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b="1" dirty="0" err="1" smtClean="0">
                <a:solidFill>
                  <a:srgbClr val="FF0000"/>
                </a:solidFill>
                <a:latin typeface="Arial" pitchFamily="34" charset="0"/>
                <a:cs typeface="Arial" pitchFamily="34" charset="0"/>
              </a:rPr>
              <a:t>The</a:t>
            </a:r>
            <a:r>
              <a:rPr lang="hr-HR" sz="1400" b="1" dirty="0" smtClean="0">
                <a:solidFill>
                  <a:srgbClr val="FF0000"/>
                </a:solidFill>
                <a:latin typeface="Arial" pitchFamily="34" charset="0"/>
                <a:cs typeface="Arial" pitchFamily="34" charset="0"/>
              </a:rPr>
              <a:t> </a:t>
            </a:r>
            <a:r>
              <a:rPr lang="hr-HR" sz="1400" b="1" dirty="0" err="1" smtClean="0">
                <a:solidFill>
                  <a:srgbClr val="FF0000"/>
                </a:solidFill>
                <a:latin typeface="Arial" pitchFamily="34" charset="0"/>
                <a:cs typeface="Arial" pitchFamily="34" charset="0"/>
              </a:rPr>
              <a:t>activity</a:t>
            </a:r>
            <a:r>
              <a:rPr lang="hr-HR" sz="1400" b="1" dirty="0" smtClean="0">
                <a:solidFill>
                  <a:srgbClr val="FF0000"/>
                </a:solidFill>
                <a:latin typeface="Arial" pitchFamily="34" charset="0"/>
                <a:cs typeface="Arial" pitchFamily="34" charset="0"/>
              </a:rPr>
              <a:t> is </a:t>
            </a:r>
            <a:r>
              <a:rPr lang="hr-HR" sz="1400" b="1" dirty="0" err="1" smtClean="0">
                <a:solidFill>
                  <a:srgbClr val="FF0000"/>
                </a:solidFill>
                <a:latin typeface="Arial" pitchFamily="34" charset="0"/>
                <a:cs typeface="Arial" pitchFamily="34" charset="0"/>
              </a:rPr>
              <a:t>created</a:t>
            </a:r>
            <a:r>
              <a:rPr lang="hr-HR" sz="1400" b="1" dirty="0" smtClean="0">
                <a:solidFill>
                  <a:srgbClr val="FF0000"/>
                </a:solidFill>
                <a:latin typeface="Arial" pitchFamily="34" charset="0"/>
                <a:cs typeface="Arial" pitchFamily="34" charset="0"/>
              </a:rPr>
              <a:t> </a:t>
            </a:r>
            <a:r>
              <a:rPr lang="hr-HR" sz="1400" b="1" dirty="0" err="1" smtClean="0">
                <a:solidFill>
                  <a:srgbClr val="FF0000"/>
                </a:solidFill>
                <a:latin typeface="Arial" pitchFamily="34" charset="0"/>
                <a:cs typeface="Arial" pitchFamily="34" charset="0"/>
              </a:rPr>
              <a:t>and</a:t>
            </a:r>
            <a:r>
              <a:rPr lang="hr-HR" sz="1400" b="1" dirty="0" smtClean="0">
                <a:solidFill>
                  <a:srgbClr val="FF0000"/>
                </a:solidFill>
                <a:latin typeface="Arial" pitchFamily="34" charset="0"/>
                <a:cs typeface="Arial" pitchFamily="34" charset="0"/>
              </a:rPr>
              <a:t> </a:t>
            </a:r>
            <a:r>
              <a:rPr lang="hr-HR" sz="1400" b="1" dirty="0" err="1" smtClean="0">
                <a:solidFill>
                  <a:srgbClr val="FF0000"/>
                </a:solidFill>
                <a:latin typeface="Arial" pitchFamily="34" charset="0"/>
                <a:cs typeface="Arial" pitchFamily="34" charset="0"/>
              </a:rPr>
              <a:t>accomplished</a:t>
            </a:r>
            <a:r>
              <a:rPr lang="hr-HR" sz="1400" b="1" dirty="0" smtClean="0">
                <a:solidFill>
                  <a:srgbClr val="FF0000"/>
                </a:solidFill>
                <a:latin typeface="Arial" pitchFamily="34" charset="0"/>
                <a:cs typeface="Arial" pitchFamily="34" charset="0"/>
              </a:rPr>
              <a:t>  </a:t>
            </a:r>
            <a:r>
              <a:rPr lang="hr-HR" sz="1400" b="1" dirty="0" err="1" smtClean="0">
                <a:solidFill>
                  <a:srgbClr val="FF0000"/>
                </a:solidFill>
                <a:latin typeface="Arial" pitchFamily="34" charset="0"/>
                <a:cs typeface="Arial" pitchFamily="34" charset="0"/>
              </a:rPr>
              <a:t>by</a:t>
            </a:r>
            <a:r>
              <a:rPr lang="hr-HR" sz="1400" b="1" dirty="0" smtClean="0">
                <a:solidFill>
                  <a:srgbClr val="FF0000"/>
                </a:solidFill>
                <a:latin typeface="Arial" pitchFamily="34" charset="0"/>
                <a:cs typeface="Arial" pitchFamily="34" charset="0"/>
              </a:rPr>
              <a:t> </a:t>
            </a:r>
            <a:r>
              <a:rPr lang="en-US" sz="1400" b="1" dirty="0" smtClean="0">
                <a:solidFill>
                  <a:srgbClr val="FF0000"/>
                </a:solidFill>
                <a:latin typeface="Arial" pitchFamily="34" charset="0"/>
                <a:cs typeface="Arial" pitchFamily="34" charset="0"/>
              </a:rPr>
              <a:t>Physics </a:t>
            </a:r>
            <a:r>
              <a:rPr lang="hr-HR" sz="1400" b="1" dirty="0" err="1" smtClean="0">
                <a:solidFill>
                  <a:srgbClr val="FF0000"/>
                </a:solidFill>
                <a:latin typeface="Arial" pitchFamily="34" charset="0"/>
                <a:cs typeface="Arial" pitchFamily="34" charset="0"/>
              </a:rPr>
              <a:t>teachers</a:t>
            </a:r>
            <a:r>
              <a:rPr lang="hr-HR" sz="1400" b="1" dirty="0" smtClean="0">
                <a:solidFill>
                  <a:srgbClr val="FF0000"/>
                </a:solidFill>
                <a:latin typeface="Arial" pitchFamily="34" charset="0"/>
                <a:cs typeface="Arial" pitchFamily="34" charset="0"/>
              </a:rPr>
              <a:t> Martina Bukvić </a:t>
            </a:r>
            <a:r>
              <a:rPr lang="hr-HR" sz="1400" b="1" dirty="0" err="1" smtClean="0">
                <a:solidFill>
                  <a:srgbClr val="FF0000"/>
                </a:solidFill>
                <a:latin typeface="Arial" pitchFamily="34" charset="0"/>
                <a:cs typeface="Arial" pitchFamily="34" charset="0"/>
              </a:rPr>
              <a:t>and</a:t>
            </a:r>
            <a:r>
              <a:rPr lang="hr-HR" sz="1400" b="1" dirty="0" smtClean="0">
                <a:solidFill>
                  <a:srgbClr val="FF0000"/>
                </a:solidFill>
                <a:latin typeface="Arial" pitchFamily="34" charset="0"/>
                <a:cs typeface="Arial" pitchFamily="34" charset="0"/>
              </a:rPr>
              <a:t> </a:t>
            </a:r>
            <a:r>
              <a:rPr lang="hr-HR" sz="1400" b="1" dirty="0" err="1" smtClean="0">
                <a:solidFill>
                  <a:srgbClr val="FF0000"/>
                </a:solidFill>
                <a:latin typeface="Arial" pitchFamily="34" charset="0"/>
                <a:cs typeface="Arial" pitchFamily="34" charset="0"/>
              </a:rPr>
              <a:t>Tijana</a:t>
            </a:r>
            <a:r>
              <a:rPr lang="hr-HR" sz="1400" b="1" dirty="0" smtClean="0">
                <a:solidFill>
                  <a:srgbClr val="FF0000"/>
                </a:solidFill>
                <a:latin typeface="Arial" pitchFamily="34" charset="0"/>
                <a:cs typeface="Arial" pitchFamily="34" charset="0"/>
              </a:rPr>
              <a:t> </a:t>
            </a:r>
            <a:r>
              <a:rPr lang="hr-HR" sz="1400" b="1" dirty="0" err="1" smtClean="0">
                <a:solidFill>
                  <a:srgbClr val="FF0000"/>
                </a:solidFill>
                <a:latin typeface="Arial" pitchFamily="34" charset="0"/>
                <a:cs typeface="Arial" pitchFamily="34" charset="0"/>
              </a:rPr>
              <a:t>Cvjetković</a:t>
            </a:r>
            <a:r>
              <a:rPr lang="hr-HR" sz="1400" b="1" dirty="0" smtClean="0">
                <a:solidFill>
                  <a:srgbClr val="FF0000"/>
                </a:solidFill>
                <a:latin typeface="Arial" pitchFamily="34" charset="0"/>
                <a:cs typeface="Arial" pitchFamily="34" charset="0"/>
              </a:rPr>
              <a:t> </a:t>
            </a:r>
            <a:r>
              <a:rPr lang="hr-HR" sz="1400" b="1" dirty="0" err="1" smtClean="0">
                <a:solidFill>
                  <a:srgbClr val="FF0000"/>
                </a:solidFill>
                <a:latin typeface="Arial" pitchFamily="34" charset="0"/>
                <a:cs typeface="Arial" pitchFamily="34" charset="0"/>
              </a:rPr>
              <a:t>in</a:t>
            </a:r>
            <a:r>
              <a:rPr lang="hr-HR" sz="1400" b="1" dirty="0" smtClean="0">
                <a:solidFill>
                  <a:srgbClr val="FF0000"/>
                </a:solidFill>
                <a:latin typeface="Arial" pitchFamily="34" charset="0"/>
                <a:cs typeface="Arial" pitchFamily="34" charset="0"/>
              </a:rPr>
              <a:t> </a:t>
            </a:r>
            <a:r>
              <a:rPr lang="hr-HR" sz="1400" b="1" dirty="0" err="1" smtClean="0">
                <a:solidFill>
                  <a:srgbClr val="FF0000"/>
                </a:solidFill>
                <a:latin typeface="Arial" pitchFamily="34" charset="0"/>
                <a:cs typeface="Arial" pitchFamily="34" charset="0"/>
              </a:rPr>
              <a:t>cooperation</a:t>
            </a:r>
            <a:r>
              <a:rPr lang="hr-HR" sz="1400" b="1" dirty="0" smtClean="0">
                <a:solidFill>
                  <a:srgbClr val="FF0000"/>
                </a:solidFill>
                <a:latin typeface="Arial" pitchFamily="34" charset="0"/>
                <a:cs typeface="Arial" pitchFamily="34" charset="0"/>
              </a:rPr>
              <a:t> </a:t>
            </a:r>
            <a:r>
              <a:rPr lang="hr-HR" sz="1400" b="1" dirty="0" err="1" smtClean="0">
                <a:solidFill>
                  <a:srgbClr val="FF0000"/>
                </a:solidFill>
                <a:latin typeface="Arial" pitchFamily="34" charset="0"/>
                <a:cs typeface="Arial" pitchFamily="34" charset="0"/>
              </a:rPr>
              <a:t>with</a:t>
            </a:r>
            <a:r>
              <a:rPr lang="hr-HR" sz="1400" b="1" dirty="0" smtClean="0">
                <a:solidFill>
                  <a:srgbClr val="FF0000"/>
                </a:solidFill>
                <a:latin typeface="Arial" pitchFamily="34" charset="0"/>
                <a:cs typeface="Arial" pitchFamily="34" charset="0"/>
              </a:rPr>
              <a:t> </a:t>
            </a:r>
            <a:r>
              <a:rPr lang="hr-HR" sz="1400" b="1" dirty="0" err="1" smtClean="0">
                <a:solidFill>
                  <a:srgbClr val="FF0000"/>
                </a:solidFill>
                <a:latin typeface="Arial" pitchFamily="34" charset="0"/>
                <a:cs typeface="Arial" pitchFamily="34" charset="0"/>
              </a:rPr>
              <a:t>Math</a:t>
            </a:r>
            <a:r>
              <a:rPr lang="hr-HR" sz="1400" b="1" dirty="0" smtClean="0">
                <a:solidFill>
                  <a:srgbClr val="FF0000"/>
                </a:solidFill>
                <a:latin typeface="Arial" pitchFamily="34" charset="0"/>
                <a:cs typeface="Arial" pitchFamily="34" charset="0"/>
              </a:rPr>
              <a:t> </a:t>
            </a:r>
            <a:r>
              <a:rPr lang="hr-HR" sz="1400" b="1" dirty="0" err="1" smtClean="0">
                <a:solidFill>
                  <a:srgbClr val="FF0000"/>
                </a:solidFill>
                <a:latin typeface="Arial" pitchFamily="34" charset="0"/>
                <a:cs typeface="Arial" pitchFamily="34" charset="0"/>
              </a:rPr>
              <a:t>teacher</a:t>
            </a:r>
            <a:r>
              <a:rPr lang="hr-HR" sz="1400" b="1" dirty="0" smtClean="0">
                <a:solidFill>
                  <a:srgbClr val="FF0000"/>
                </a:solidFill>
                <a:latin typeface="Arial" pitchFamily="34" charset="0"/>
                <a:cs typeface="Arial" pitchFamily="34" charset="0"/>
              </a:rPr>
              <a:t> Anita Jukić </a:t>
            </a:r>
            <a:r>
              <a:rPr lang="hr-HR" sz="1400" b="1" dirty="0" err="1" smtClean="0">
                <a:solidFill>
                  <a:srgbClr val="FF0000"/>
                </a:solidFill>
                <a:latin typeface="Arial" pitchFamily="34" charset="0"/>
                <a:cs typeface="Arial" pitchFamily="34" charset="0"/>
              </a:rPr>
              <a:t>and</a:t>
            </a:r>
            <a:r>
              <a:rPr lang="hr-HR" sz="1400" b="1" dirty="0" smtClean="0">
                <a:solidFill>
                  <a:srgbClr val="FF0000"/>
                </a:solidFill>
                <a:latin typeface="Arial" pitchFamily="34" charset="0"/>
                <a:cs typeface="Arial" pitchFamily="34" charset="0"/>
              </a:rPr>
              <a:t> </a:t>
            </a:r>
            <a:r>
              <a:rPr lang="hr-HR" sz="1400" b="1" dirty="0" err="1" smtClean="0">
                <a:solidFill>
                  <a:srgbClr val="FF0000"/>
                </a:solidFill>
                <a:latin typeface="Arial" pitchFamily="34" charset="0"/>
                <a:cs typeface="Arial" pitchFamily="34" charset="0"/>
              </a:rPr>
              <a:t>English</a:t>
            </a:r>
            <a:r>
              <a:rPr lang="hr-HR" sz="1400" b="1" dirty="0" smtClean="0">
                <a:solidFill>
                  <a:srgbClr val="FF0000"/>
                </a:solidFill>
                <a:latin typeface="Arial" pitchFamily="34" charset="0"/>
                <a:cs typeface="Arial" pitchFamily="34" charset="0"/>
              </a:rPr>
              <a:t> </a:t>
            </a:r>
            <a:r>
              <a:rPr lang="hr-HR" sz="1400" b="1" dirty="0" err="1" smtClean="0">
                <a:solidFill>
                  <a:srgbClr val="FF0000"/>
                </a:solidFill>
                <a:latin typeface="Arial" pitchFamily="34" charset="0"/>
                <a:cs typeface="Arial" pitchFamily="34" charset="0"/>
              </a:rPr>
              <a:t>teacher</a:t>
            </a:r>
            <a:r>
              <a:rPr lang="hr-HR" sz="1400" b="1" dirty="0" smtClean="0">
                <a:solidFill>
                  <a:srgbClr val="FF0000"/>
                </a:solidFill>
                <a:latin typeface="Arial" pitchFamily="34" charset="0"/>
                <a:cs typeface="Arial" pitchFamily="34" charset="0"/>
              </a:rPr>
              <a:t>  Dražena </a:t>
            </a:r>
            <a:r>
              <a:rPr lang="hr-HR" sz="1400" b="1" dirty="0" err="1" smtClean="0">
                <a:solidFill>
                  <a:srgbClr val="FF0000"/>
                </a:solidFill>
                <a:latin typeface="Arial" pitchFamily="34" charset="0"/>
                <a:cs typeface="Arial" pitchFamily="34" charset="0"/>
              </a:rPr>
              <a:t>Vujanović</a:t>
            </a:r>
            <a:r>
              <a:rPr lang="hr-HR" sz="1200" b="1" dirty="0" smtClean="0">
                <a:solidFill>
                  <a:srgbClr val="FF0000"/>
                </a:solidFill>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omilanje">
  <a:themeElements>
    <a:clrScheme name="Gomilanj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Gomilanj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Gomilanj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43</TotalTime>
  <Words>324</Words>
  <Application>Microsoft Office PowerPoint</Application>
  <PresentationFormat>Prikaz na zaslonu (4:3)</PresentationFormat>
  <Paragraphs>18</Paragraphs>
  <Slides>8</Slides>
  <Notes>0</Notes>
  <HiddenSlides>0</HiddenSlides>
  <MMClips>0</MMClips>
  <ScaleCrop>false</ScaleCrop>
  <HeadingPairs>
    <vt:vector size="4" baseType="variant">
      <vt:variant>
        <vt:lpstr>Tema</vt:lpstr>
      </vt:variant>
      <vt:variant>
        <vt:i4>1</vt:i4>
      </vt:variant>
      <vt:variant>
        <vt:lpstr>Naslovi slajdova</vt:lpstr>
      </vt:variant>
      <vt:variant>
        <vt:i4>8</vt:i4>
      </vt:variant>
    </vt:vector>
  </HeadingPairs>
  <TitlesOfParts>
    <vt:vector size="9" baseType="lpstr">
      <vt:lpstr>Gomilanje</vt:lpstr>
      <vt:lpstr>Mathematica regina omnium scientiarum et – learning path to success</vt:lpstr>
      <vt:lpstr>Bicycle-powered Christmas tree</vt:lpstr>
      <vt:lpstr>Description of the activity</vt:lpstr>
      <vt:lpstr>Slajd 4</vt:lpstr>
      <vt:lpstr>Slajd 5</vt:lpstr>
      <vt:lpstr>Slajd 6</vt:lpstr>
      <vt:lpstr>Slajd 7</vt:lpstr>
      <vt:lpstr>Slajd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Mathematica regina omnium scientiarum et – learning path to success</dc:title>
  <dc:creator>Windows korisnik</dc:creator>
  <cp:lastModifiedBy>Windows korisnik</cp:lastModifiedBy>
  <cp:revision>10</cp:revision>
  <dcterms:created xsi:type="dcterms:W3CDTF">2019-12-19T06:50:43Z</dcterms:created>
  <dcterms:modified xsi:type="dcterms:W3CDTF">2019-12-19T08:05:49Z</dcterms:modified>
</cp:coreProperties>
</file>